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78" r:id="rId4"/>
    <p:sldId id="258" r:id="rId5"/>
    <p:sldId id="259" r:id="rId6"/>
    <p:sldId id="266" r:id="rId7"/>
    <p:sldId id="260" r:id="rId8"/>
    <p:sldId id="261" r:id="rId9"/>
    <p:sldId id="262" r:id="rId10"/>
    <p:sldId id="263" r:id="rId11"/>
    <p:sldId id="264" r:id="rId12"/>
    <p:sldId id="265" r:id="rId13"/>
    <p:sldId id="267" r:id="rId14"/>
    <p:sldId id="268" r:id="rId15"/>
    <p:sldId id="269" r:id="rId16"/>
    <p:sldId id="270" r:id="rId17"/>
    <p:sldId id="271" r:id="rId18"/>
    <p:sldId id="274" r:id="rId19"/>
    <p:sldId id="275" r:id="rId20"/>
    <p:sldId id="276" r:id="rId21"/>
    <p:sldId id="277" r:id="rId22"/>
    <p:sldId id="273" r:id="rId23"/>
    <p:sldId id="279" r:id="rId24"/>
    <p:sldId id="280" r:id="rId25"/>
    <p:sldId id="281" r:id="rId26"/>
    <p:sldId id="282" r:id="rId27"/>
    <p:sldId id="284" r:id="rId28"/>
    <p:sldId id="288" r:id="rId29"/>
    <p:sldId id="283" r:id="rId30"/>
    <p:sldId id="287" r:id="rId31"/>
    <p:sldId id="286" r:id="rId32"/>
    <p:sldId id="285" r:id="rId33"/>
  </p:sldIdLst>
  <p:sldSz cx="9144000" cy="6858000" type="screen4x3"/>
  <p:notesSz cx="6858000" cy="9144000"/>
  <p:defaultTextStyle>
    <a:defPPr>
      <a:defRPr lang="fr-FR"/>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00"/>
    <a:srgbClr val="FF6600"/>
    <a:srgbClr val="00FF00"/>
    <a:srgbClr val="4D4D4D"/>
    <a:srgbClr val="2263D4"/>
    <a:srgbClr val="60682C"/>
    <a:srgbClr val="919163"/>
    <a:srgbClr val="AE1517"/>
    <a:srgbClr val="698434"/>
    <a:srgbClr val="355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16912" autoAdjust="0"/>
    <p:restoredTop sz="94660"/>
  </p:normalViewPr>
  <p:slideViewPr>
    <p:cSldViewPr>
      <p:cViewPr>
        <p:scale>
          <a:sx n="66" d="100"/>
          <a:sy n="66" d="100"/>
        </p:scale>
        <p:origin x="-1272" y="-15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jpeg>
</file>

<file path=ppt/media/image23.jpeg>
</file>

<file path=ppt/media/image24.png>
</file>

<file path=ppt/media/image25.jpeg>
</file>

<file path=ppt/media/image26.gif>
</file>

<file path=ppt/media/image27.png>
</file>

<file path=ppt/media/image28.png>
</file>

<file path=ppt/media/image29.png>
</file>

<file path=ppt/media/image3.jpeg>
</file>

<file path=ppt/media/image30.jpeg>
</file>

<file path=ppt/media/image31.jpeg>
</file>

<file path=ppt/media/image32.jpeg>
</file>

<file path=ppt/media/image33.jpeg>
</file>

<file path=ppt/media/image34.png>
</file>

<file path=ppt/media/image35.jpeg>
</file>

<file path=ppt/media/image36.jpe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9706399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925152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644628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13562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7646193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247428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04467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15593019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29480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702630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4883603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64" name="Picture 40" descr="gdf gfdaze ertè- gh "/>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032" name="Text Box 8"/>
          <p:cNvSpPr txBox="1">
            <a:spLocks noChangeArrowheads="1"/>
          </p:cNvSpPr>
          <p:nvPr userDrawn="1"/>
        </p:nvSpPr>
        <p:spPr bwMode="auto">
          <a:xfrm>
            <a:off x="7962900" y="6375400"/>
            <a:ext cx="1073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b="1">
                <a:solidFill>
                  <a:schemeClr val="bg1"/>
                </a:solidFill>
              </a:rPr>
              <a:t>Page </a:t>
            </a:r>
            <a:fld id="{9AB096F9-DEC5-4D18-B55D-0833EF73E934}" type="slidenum">
              <a:rPr lang="fr-FR" b="1">
                <a:solidFill>
                  <a:schemeClr val="bg1"/>
                </a:solidFill>
              </a:rPr>
              <a:pPr/>
              <a:t>‹#›</a:t>
            </a:fld>
            <a:endParaRPr lang="fr-FR" b="1">
              <a:solidFill>
                <a:schemeClr val="bg1"/>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cs typeface="Arial" charset="0"/>
        </a:defRPr>
      </a:lvl2pPr>
      <a:lvl3pPr algn="ctr" rtl="0" fontAlgn="base">
        <a:spcBef>
          <a:spcPct val="0"/>
        </a:spcBef>
        <a:spcAft>
          <a:spcPct val="0"/>
        </a:spcAft>
        <a:defRPr sz="4400">
          <a:solidFill>
            <a:schemeClr val="tx2"/>
          </a:solidFill>
          <a:latin typeface="Arial" charset="0"/>
          <a:cs typeface="Arial" charset="0"/>
        </a:defRPr>
      </a:lvl3pPr>
      <a:lvl4pPr algn="ctr" rtl="0" fontAlgn="base">
        <a:spcBef>
          <a:spcPct val="0"/>
        </a:spcBef>
        <a:spcAft>
          <a:spcPct val="0"/>
        </a:spcAft>
        <a:defRPr sz="4400">
          <a:solidFill>
            <a:schemeClr val="tx2"/>
          </a:solidFill>
          <a:latin typeface="Arial" charset="0"/>
          <a:cs typeface="Arial" charset="0"/>
        </a:defRPr>
      </a:lvl4pPr>
      <a:lvl5pPr algn="ctr" rtl="0" fontAlgn="base">
        <a:spcBef>
          <a:spcPct val="0"/>
        </a:spcBef>
        <a:spcAft>
          <a:spcPct val="0"/>
        </a:spcAft>
        <a:defRPr sz="4400">
          <a:solidFill>
            <a:schemeClr val="tx2"/>
          </a:solidFill>
          <a:latin typeface="Arial" charset="0"/>
          <a:cs typeface="Arial" charset="0"/>
        </a:defRPr>
      </a:lvl5pPr>
      <a:lvl6pPr marL="457200" algn="ctr" rtl="0" fontAlgn="base">
        <a:spcBef>
          <a:spcPct val="0"/>
        </a:spcBef>
        <a:spcAft>
          <a:spcPct val="0"/>
        </a:spcAft>
        <a:defRPr sz="4400">
          <a:solidFill>
            <a:schemeClr val="tx2"/>
          </a:solidFill>
          <a:latin typeface="Arial" charset="0"/>
          <a:cs typeface="Arial" charset="0"/>
        </a:defRPr>
      </a:lvl6pPr>
      <a:lvl7pPr marL="914400" algn="ctr" rtl="0" fontAlgn="base">
        <a:spcBef>
          <a:spcPct val="0"/>
        </a:spcBef>
        <a:spcAft>
          <a:spcPct val="0"/>
        </a:spcAft>
        <a:defRPr sz="4400">
          <a:solidFill>
            <a:schemeClr val="tx2"/>
          </a:solidFill>
          <a:latin typeface="Arial" charset="0"/>
          <a:cs typeface="Arial" charset="0"/>
        </a:defRPr>
      </a:lvl7pPr>
      <a:lvl8pPr marL="1371600" algn="ctr" rtl="0" fontAlgn="base">
        <a:spcBef>
          <a:spcPct val="0"/>
        </a:spcBef>
        <a:spcAft>
          <a:spcPct val="0"/>
        </a:spcAft>
        <a:defRPr sz="4400">
          <a:solidFill>
            <a:schemeClr val="tx2"/>
          </a:solidFill>
          <a:latin typeface="Arial" charset="0"/>
          <a:cs typeface="Arial" charset="0"/>
        </a:defRPr>
      </a:lvl8pPr>
      <a:lvl9pPr marL="1828800" algn="ctr" rtl="0" fontAlgn="base">
        <a:spcBef>
          <a:spcPct val="0"/>
        </a:spcBef>
        <a:spcAft>
          <a:spcPct val="0"/>
        </a:spcAft>
        <a:defRPr sz="4400">
          <a:solidFill>
            <a:schemeClr val="tx2"/>
          </a:solidFill>
          <a:latin typeface="Arial" charset="0"/>
          <a:cs typeface="Arial" charset="0"/>
        </a:defRPr>
      </a:lvl9pPr>
    </p:titleStyle>
    <p:body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cs typeface="+mn-cs"/>
        </a:defRPr>
      </a:lvl2pPr>
      <a:lvl3pPr marL="1143000" indent="-228600" algn="l" rtl="0" fontAlgn="base">
        <a:spcBef>
          <a:spcPct val="20000"/>
        </a:spcBef>
        <a:spcAft>
          <a:spcPct val="0"/>
        </a:spcAft>
        <a:buChar char="•"/>
        <a:defRPr sz="2400">
          <a:solidFill>
            <a:schemeClr val="tx1"/>
          </a:solidFill>
          <a:latin typeface="+mn-lt"/>
          <a:cs typeface="+mn-cs"/>
        </a:defRPr>
      </a:lvl3pPr>
      <a:lvl4pPr marL="1600200" indent="-228600" algn="l" rtl="0" fontAlgn="base">
        <a:spcBef>
          <a:spcPct val="20000"/>
        </a:spcBef>
        <a:spcAft>
          <a:spcPct val="0"/>
        </a:spcAft>
        <a:buChar char="–"/>
        <a:defRPr sz="2000">
          <a:solidFill>
            <a:schemeClr val="tx1"/>
          </a:solidFill>
          <a:latin typeface="+mn-lt"/>
          <a:cs typeface="+mn-cs"/>
        </a:defRPr>
      </a:lvl4pPr>
      <a:lvl5pPr marL="2057400" indent="-228600" algn="l" rtl="0" fontAlgn="base">
        <a:spcBef>
          <a:spcPct val="20000"/>
        </a:spcBef>
        <a:spcAft>
          <a:spcPct val="0"/>
        </a:spcAft>
        <a:buChar char="»"/>
        <a:defRPr sz="2000">
          <a:solidFill>
            <a:schemeClr val="tx1"/>
          </a:solidFill>
          <a:latin typeface="+mn-lt"/>
          <a:cs typeface="+mn-cs"/>
        </a:defRPr>
      </a:lvl5pPr>
      <a:lvl6pPr marL="2514600" indent="-228600" algn="l" rtl="0" fontAlgn="base">
        <a:spcBef>
          <a:spcPct val="20000"/>
        </a:spcBef>
        <a:spcAft>
          <a:spcPct val="0"/>
        </a:spcAft>
        <a:buChar char="»"/>
        <a:defRPr sz="2000">
          <a:solidFill>
            <a:schemeClr val="tx1"/>
          </a:solidFill>
          <a:latin typeface="+mn-lt"/>
          <a:cs typeface="+mn-cs"/>
        </a:defRPr>
      </a:lvl6pPr>
      <a:lvl7pPr marL="2971800" indent="-228600" algn="l" rtl="0" fontAlgn="base">
        <a:spcBef>
          <a:spcPct val="20000"/>
        </a:spcBef>
        <a:spcAft>
          <a:spcPct val="0"/>
        </a:spcAft>
        <a:buChar char="»"/>
        <a:defRPr sz="2000">
          <a:solidFill>
            <a:schemeClr val="tx1"/>
          </a:solidFill>
          <a:latin typeface="+mn-lt"/>
          <a:cs typeface="+mn-cs"/>
        </a:defRPr>
      </a:lvl7pPr>
      <a:lvl8pPr marL="3429000" indent="-228600" algn="l" rtl="0" fontAlgn="base">
        <a:spcBef>
          <a:spcPct val="20000"/>
        </a:spcBef>
        <a:spcAft>
          <a:spcPct val="0"/>
        </a:spcAft>
        <a:buChar char="»"/>
        <a:defRPr sz="2000">
          <a:solidFill>
            <a:schemeClr val="tx1"/>
          </a:solidFill>
          <a:latin typeface="+mn-lt"/>
          <a:cs typeface="+mn-cs"/>
        </a:defRPr>
      </a:lvl8pPr>
      <a:lvl9pPr marL="3886200" indent="-228600" algn="l" rtl="0" fontAlgn="base">
        <a:spcBef>
          <a:spcPct val="20000"/>
        </a:spcBef>
        <a:spcAft>
          <a:spcPct val="0"/>
        </a:spcAft>
        <a:buChar char="»"/>
        <a:defRPr sz="20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Ehryk/Talks/" TargetMode="External"/><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fritzing.org/" TargetMode="External"/><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hyperlink" Target="https://www.youtube.com/watch?v=tWnfnt2rNO0"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hyperlink" Target="http://fab.fritzing.org/fritzing-fab" TargetMode="Externa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en.wikipedia.org/wiki/Logistic_function" TargetMode="Externa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hyperlink" Target="http://www.youtube.com/watch?v=qHEV87LpvVI" TargetMode="External"/><Relationship Id="rId2" Type="http://schemas.openxmlformats.org/officeDocument/2006/relationships/hyperlink" Target="http://www.youtube.com/watch?v=FTQq74HFvWU" TargetMode="External"/><Relationship Id="rId1" Type="http://schemas.openxmlformats.org/officeDocument/2006/relationships/slideLayout" Target="../slideLayouts/slideLayout7.xml"/><Relationship Id="rId5" Type="http://schemas.openxmlformats.org/officeDocument/2006/relationships/image" Target="../media/image26.gif"/><Relationship Id="rId4" Type="http://schemas.openxmlformats.org/officeDocument/2006/relationships/hyperlink" Target="http://www.youtube.com/watch?v=9K3rxGJS8n4"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29.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31.xml.rels><?xml version="1.0" encoding="UTF-8" standalone="yes"?>
<Relationships xmlns="http://schemas.openxmlformats.org/package/2006/relationships"><Relationship Id="rId8" Type="http://schemas.openxmlformats.org/officeDocument/2006/relationships/hyperlink" Target="http://playground.arduino.cc/projects/arduinoUsers" TargetMode="External"/><Relationship Id="rId3" Type="http://schemas.openxmlformats.org/officeDocument/2006/relationships/hyperlink" Target="http://blog.spiderlabs.com/2012/10/pentesting-hotels-with-pens.html" TargetMode="External"/><Relationship Id="rId7" Type="http://schemas.openxmlformats.org/officeDocument/2006/relationships/hyperlink" Target="http://www.instructables.com/id/20-Unbelievable-Arduino-Projects/" TargetMode="External"/><Relationship Id="rId2" Type="http://schemas.openxmlformats.org/officeDocument/2006/relationships/hyperlink" Target="http://demoseen.com/bhpaper.html" TargetMode="External"/><Relationship Id="rId1" Type="http://schemas.openxmlformats.org/officeDocument/2006/relationships/slideLayout" Target="../slideLayouts/slideLayout7.xml"/><Relationship Id="rId6" Type="http://schemas.openxmlformats.org/officeDocument/2006/relationships/hyperlink" Target="http://www.instructables.com/id/Arduino-Projects/" TargetMode="External"/><Relationship Id="rId5" Type="http://schemas.openxmlformats.org/officeDocument/2006/relationships/hyperlink" Target="https://www.youtube.com/watch?feature=player_embedded&amp;v=4PcL6-mjRNk" TargetMode="External"/><Relationship Id="rId4" Type="http://schemas.openxmlformats.org/officeDocument/2006/relationships/hyperlink" Target="http://www.instructables.com/id/turn-signal-biking-jacket/"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jpeg"/><Relationship Id="rId1" Type="http://schemas.openxmlformats.org/officeDocument/2006/relationships/slideLayout" Target="../slideLayouts/slideLayout7.xml"/><Relationship Id="rId4" Type="http://schemas.openxmlformats.org/officeDocument/2006/relationships/hyperlink" Target="https://www.youtube.com/watch?v=KLYUQCO8-6A"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arduino.cc/en/Main/Products" TargetMode="External"/><Relationship Id="rId2" Type="http://schemas.openxmlformats.org/officeDocument/2006/relationships/hyperlink" Target="http://www.arduino.cc/" TargetMode="Externa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Ehryk/NameShield"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83" name="Picture 35" descr="gfdgd gdaz rtyt up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054" name="Text Box 6"/>
          <p:cNvSpPr txBox="1">
            <a:spLocks noChangeArrowheads="1"/>
          </p:cNvSpPr>
          <p:nvPr/>
        </p:nvSpPr>
        <p:spPr bwMode="auto">
          <a:xfrm>
            <a:off x="0" y="260350"/>
            <a:ext cx="9199016" cy="20005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fr-FR" sz="4800" b="1" dirty="0" smtClean="0">
                <a:solidFill>
                  <a:schemeClr val="bg1"/>
                </a:solidFill>
                <a:latin typeface="Imprint MT Shadow" pitchFamily="82" charset="0"/>
              </a:rPr>
              <a:t>Intro to Hardware </a:t>
            </a:r>
            <a:r>
              <a:rPr lang="fr-FR" sz="4800" b="1" dirty="0" err="1" smtClean="0">
                <a:solidFill>
                  <a:schemeClr val="bg1"/>
                </a:solidFill>
                <a:latin typeface="Imprint MT Shadow" pitchFamily="82" charset="0"/>
              </a:rPr>
              <a:t>Programming</a:t>
            </a:r>
            <a:endParaRPr lang="fr-FR" sz="4800" b="1" dirty="0" smtClean="0">
              <a:solidFill>
                <a:schemeClr val="bg1"/>
              </a:solidFill>
              <a:latin typeface="Imprint MT Shadow" pitchFamily="82" charset="0"/>
            </a:endParaRPr>
          </a:p>
          <a:p>
            <a:pPr algn="ctr"/>
            <a:endParaRPr lang="fr-FR" sz="4800" b="1" dirty="0">
              <a:solidFill>
                <a:schemeClr val="bg1"/>
              </a:solidFill>
              <a:latin typeface="Imprint MT Shadow" pitchFamily="82" charset="0"/>
            </a:endParaRPr>
          </a:p>
          <a:p>
            <a:pPr algn="ctr"/>
            <a:r>
              <a:rPr lang="fr-FR" sz="2800" b="1" i="1" dirty="0" smtClean="0">
                <a:solidFill>
                  <a:schemeClr val="bg1"/>
                </a:solidFill>
                <a:latin typeface="Imprint MT Shadow" pitchFamily="82" charset="0"/>
              </a:rPr>
              <a:t>Eric </a:t>
            </a:r>
            <a:r>
              <a:rPr lang="fr-FR" sz="2800" b="1" i="1" dirty="0" err="1" smtClean="0">
                <a:solidFill>
                  <a:schemeClr val="bg1"/>
                </a:solidFill>
                <a:latin typeface="Imprint MT Shadow" pitchFamily="82" charset="0"/>
              </a:rPr>
              <a:t>Menze</a:t>
            </a:r>
            <a:endParaRPr lang="fr-FR" sz="2800" i="1" dirty="0">
              <a:solidFill>
                <a:schemeClr val="bg1"/>
              </a:solidFill>
              <a:latin typeface="Imprint MT Shadow" pitchFamily="82" charset="0"/>
            </a:endParaRPr>
          </a:p>
        </p:txBody>
      </p:sp>
      <p:sp>
        <p:nvSpPr>
          <p:cNvPr id="2" name="TextBox 1"/>
          <p:cNvSpPr txBox="1"/>
          <p:nvPr/>
        </p:nvSpPr>
        <p:spPr>
          <a:xfrm>
            <a:off x="2184744" y="6392720"/>
            <a:ext cx="5345694" cy="307777"/>
          </a:xfrm>
          <a:prstGeom prst="rect">
            <a:avLst/>
          </a:prstGeom>
          <a:noFill/>
        </p:spPr>
        <p:txBody>
          <a:bodyPr wrap="none" rtlCol="0">
            <a:spAutoFit/>
          </a:bodyPr>
          <a:lstStyle/>
          <a:p>
            <a:r>
              <a:rPr lang="fr-FR" sz="1400" b="1" dirty="0" smtClean="0">
                <a:solidFill>
                  <a:schemeClr val="bg1"/>
                </a:solidFill>
                <a:latin typeface="Imprint MT Shadow" pitchFamily="82" charset="0"/>
              </a:rPr>
              <a:t>Content and files </a:t>
            </a:r>
            <a:r>
              <a:rPr lang="fr-FR" sz="1400" b="1" dirty="0" err="1" smtClean="0">
                <a:solidFill>
                  <a:schemeClr val="bg1"/>
                </a:solidFill>
                <a:latin typeface="Imprint MT Shadow" pitchFamily="82" charset="0"/>
              </a:rPr>
              <a:t>available</a:t>
            </a:r>
            <a:r>
              <a:rPr lang="fr-FR" sz="1400" b="1" dirty="0" smtClean="0">
                <a:solidFill>
                  <a:schemeClr val="bg1"/>
                </a:solidFill>
                <a:latin typeface="Imprint MT Shadow" pitchFamily="82" charset="0"/>
              </a:rPr>
              <a:t> online </a:t>
            </a:r>
            <a:r>
              <a:rPr lang="fr-FR" sz="1400" b="1" dirty="0" err="1" smtClean="0">
                <a:solidFill>
                  <a:schemeClr val="bg1"/>
                </a:solidFill>
                <a:latin typeface="Imprint MT Shadow" pitchFamily="82" charset="0"/>
              </a:rPr>
              <a:t>at</a:t>
            </a:r>
            <a:r>
              <a:rPr lang="fr-FR" sz="1400" b="1" dirty="0" smtClean="0">
                <a:solidFill>
                  <a:schemeClr val="bg1"/>
                </a:solidFill>
                <a:latin typeface="Imprint MT Shadow" pitchFamily="82" charset="0"/>
              </a:rPr>
              <a:t> </a:t>
            </a:r>
            <a:r>
              <a:rPr lang="en-US" sz="1400" dirty="0">
                <a:hlinkClick r:id="rId3"/>
              </a:rPr>
              <a:t>https://github.com/Ehryk/Talks/</a:t>
            </a:r>
            <a:endParaRPr lang="fr-FR" sz="1400" dirty="0">
              <a:solidFill>
                <a:schemeClr val="bg1"/>
              </a:solidFill>
              <a:latin typeface="Imprint MT Shadow" pitchFamily="82"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8100294"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smtClean="0">
                <a:solidFill>
                  <a:schemeClr val="bg1"/>
                </a:solidFill>
                <a:latin typeface="Imprint MT Shadow" pitchFamily="82" charset="0"/>
              </a:rPr>
              <a:t>Arduino </a:t>
            </a:r>
            <a:r>
              <a:rPr lang="fr-FR" sz="3600" dirty="0" err="1" smtClean="0">
                <a:solidFill>
                  <a:schemeClr val="bg1"/>
                </a:solidFill>
                <a:latin typeface="Imprint MT Shadow" pitchFamily="82" charset="0"/>
              </a:rPr>
              <a:t>Uno</a:t>
            </a:r>
            <a:r>
              <a:rPr lang="fr-FR" sz="3600" dirty="0" smtClean="0">
                <a:solidFill>
                  <a:schemeClr val="bg1"/>
                </a:solidFill>
                <a:latin typeface="Imprint MT Shadow" pitchFamily="82" charset="0"/>
              </a:rPr>
              <a:t> Breakdown – </a:t>
            </a:r>
            <a:r>
              <a:rPr lang="fr-FR" sz="3600" dirty="0" smtClean="0">
                <a:solidFill>
                  <a:schemeClr val="bg1"/>
                </a:solidFill>
                <a:latin typeface="Imprint MT Shadow" pitchFamily="82" charset="0"/>
              </a:rPr>
              <a:t>Connections</a:t>
            </a:r>
            <a:endParaRPr lang="fr-FR" sz="3600" dirty="0">
              <a:solidFill>
                <a:schemeClr val="bg1"/>
              </a:solidFill>
              <a:latin typeface="Imprint MT Shadow" pitchFamily="82" charset="0"/>
            </a:endParaRP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2635444" y="1556792"/>
            <a:ext cx="4193146" cy="289793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524029" y="1836668"/>
            <a:ext cx="671979" cy="369332"/>
          </a:xfrm>
          <a:prstGeom prst="rect">
            <a:avLst/>
          </a:prstGeom>
          <a:noFill/>
        </p:spPr>
        <p:txBody>
          <a:bodyPr wrap="none" rtlCol="0">
            <a:spAutoFit/>
          </a:bodyPr>
          <a:lstStyle/>
          <a:p>
            <a:r>
              <a:rPr lang="en-US" b="1" dirty="0" smtClean="0">
                <a:solidFill>
                  <a:srgbClr val="FF0000"/>
                </a:solidFill>
              </a:rPr>
              <a:t>USB</a:t>
            </a:r>
            <a:endParaRPr lang="en-US" b="1" dirty="0">
              <a:solidFill>
                <a:srgbClr val="FF0000"/>
              </a:solidFill>
            </a:endParaRPr>
          </a:p>
        </p:txBody>
      </p:sp>
      <p:cxnSp>
        <p:nvCxnSpPr>
          <p:cNvPr id="5" name="Straight Arrow Connector 4"/>
          <p:cNvCxnSpPr>
            <a:stCxn id="3" idx="3"/>
          </p:cNvCxnSpPr>
          <p:nvPr/>
        </p:nvCxnSpPr>
        <p:spPr>
          <a:xfrm>
            <a:off x="1196008" y="2021334"/>
            <a:ext cx="1439436" cy="327546"/>
          </a:xfrm>
          <a:prstGeom prst="straightConnector1">
            <a:avLst/>
          </a:prstGeom>
          <a:ln w="38100">
            <a:solidFill>
              <a:srgbClr val="FF0000"/>
            </a:solidFill>
            <a:tailEnd type="arrow"/>
          </a:ln>
        </p:spPr>
        <p:style>
          <a:lnRef idx="2">
            <a:schemeClr val="dk1"/>
          </a:lnRef>
          <a:fillRef idx="0">
            <a:schemeClr val="dk1"/>
          </a:fillRef>
          <a:effectRef idx="1">
            <a:schemeClr val="dk1"/>
          </a:effectRef>
          <a:fontRef idx="minor">
            <a:schemeClr val="tx1"/>
          </a:fontRef>
        </p:style>
      </p:cxnSp>
      <p:sp>
        <p:nvSpPr>
          <p:cNvPr id="12" name="TextBox 11"/>
          <p:cNvSpPr txBox="1"/>
          <p:nvPr/>
        </p:nvSpPr>
        <p:spPr>
          <a:xfrm>
            <a:off x="849583" y="948425"/>
            <a:ext cx="1620957" cy="369332"/>
          </a:xfrm>
          <a:prstGeom prst="rect">
            <a:avLst/>
          </a:prstGeom>
          <a:noFill/>
        </p:spPr>
        <p:txBody>
          <a:bodyPr wrap="none" rtlCol="0">
            <a:spAutoFit/>
          </a:bodyPr>
          <a:lstStyle/>
          <a:p>
            <a:r>
              <a:rPr lang="en-US" b="1" dirty="0" smtClean="0">
                <a:solidFill>
                  <a:srgbClr val="FF0000"/>
                </a:solidFill>
              </a:rPr>
              <a:t>Reset Button</a:t>
            </a:r>
            <a:endParaRPr lang="en-US" b="1" dirty="0">
              <a:solidFill>
                <a:srgbClr val="FF0000"/>
              </a:solidFill>
            </a:endParaRPr>
          </a:p>
        </p:txBody>
      </p:sp>
      <p:sp>
        <p:nvSpPr>
          <p:cNvPr id="13" name="TextBox 12"/>
          <p:cNvSpPr txBox="1"/>
          <p:nvPr/>
        </p:nvSpPr>
        <p:spPr>
          <a:xfrm>
            <a:off x="144513" y="3212976"/>
            <a:ext cx="2146806" cy="923330"/>
          </a:xfrm>
          <a:prstGeom prst="rect">
            <a:avLst/>
          </a:prstGeom>
          <a:noFill/>
        </p:spPr>
        <p:txBody>
          <a:bodyPr wrap="none" rtlCol="0">
            <a:spAutoFit/>
          </a:bodyPr>
          <a:lstStyle/>
          <a:p>
            <a:r>
              <a:rPr lang="en-US" b="1" dirty="0" smtClean="0">
                <a:solidFill>
                  <a:srgbClr val="FF0000"/>
                </a:solidFill>
              </a:rPr>
              <a:t>Power Connector,</a:t>
            </a:r>
          </a:p>
          <a:p>
            <a:r>
              <a:rPr lang="en-US" b="1" dirty="0" smtClean="0">
                <a:solidFill>
                  <a:srgbClr val="FF0000"/>
                </a:solidFill>
              </a:rPr>
              <a:t>Regulation and </a:t>
            </a:r>
          </a:p>
          <a:p>
            <a:r>
              <a:rPr lang="en-US" b="1" dirty="0" smtClean="0">
                <a:solidFill>
                  <a:srgbClr val="FF0000"/>
                </a:solidFill>
              </a:rPr>
              <a:t>Stabilization</a:t>
            </a:r>
          </a:p>
        </p:txBody>
      </p:sp>
      <p:cxnSp>
        <p:nvCxnSpPr>
          <p:cNvPr id="14" name="Straight Arrow Connector 13"/>
          <p:cNvCxnSpPr/>
          <p:nvPr/>
        </p:nvCxnSpPr>
        <p:spPr>
          <a:xfrm>
            <a:off x="2436145" y="1112630"/>
            <a:ext cx="839711" cy="300146"/>
          </a:xfrm>
          <a:prstGeom prst="straightConnector1">
            <a:avLst/>
          </a:prstGeom>
          <a:ln w="38100">
            <a:solidFill>
              <a:srgbClr val="FF0000"/>
            </a:solidFill>
            <a:tailEnd type="arrow"/>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2005100" y="3628652"/>
            <a:ext cx="766700" cy="376412"/>
          </a:xfrm>
          <a:prstGeom prst="straightConnector1">
            <a:avLst/>
          </a:prstGeom>
          <a:ln w="38100">
            <a:solidFill>
              <a:srgbClr val="FF0000"/>
            </a:solidFill>
            <a:tailEnd type="arrow"/>
          </a:ln>
        </p:spPr>
        <p:style>
          <a:lnRef idx="2">
            <a:schemeClr val="dk1"/>
          </a:lnRef>
          <a:fillRef idx="0">
            <a:schemeClr val="dk1"/>
          </a:fillRef>
          <a:effectRef idx="1">
            <a:schemeClr val="dk1"/>
          </a:effectRef>
          <a:fontRef idx="minor">
            <a:schemeClr val="tx1"/>
          </a:fontRef>
        </p:style>
      </p:cxnSp>
      <p:sp>
        <p:nvSpPr>
          <p:cNvPr id="18" name="TextBox 17"/>
          <p:cNvSpPr txBox="1"/>
          <p:nvPr/>
        </p:nvSpPr>
        <p:spPr>
          <a:xfrm>
            <a:off x="7164288" y="1836668"/>
            <a:ext cx="1685077" cy="646331"/>
          </a:xfrm>
          <a:prstGeom prst="rect">
            <a:avLst/>
          </a:prstGeom>
          <a:noFill/>
        </p:spPr>
        <p:txBody>
          <a:bodyPr wrap="none" rtlCol="0">
            <a:spAutoFit/>
          </a:bodyPr>
          <a:lstStyle/>
          <a:p>
            <a:r>
              <a:rPr lang="en-US" b="1" dirty="0" smtClean="0">
                <a:solidFill>
                  <a:srgbClr val="00FF00"/>
                </a:solidFill>
              </a:rPr>
              <a:t>Programming</a:t>
            </a:r>
          </a:p>
          <a:p>
            <a:r>
              <a:rPr lang="en-US" b="1" dirty="0" smtClean="0">
                <a:solidFill>
                  <a:srgbClr val="00FF00"/>
                </a:solidFill>
              </a:rPr>
              <a:t>Headers</a:t>
            </a:r>
            <a:endParaRPr lang="en-US" b="1" dirty="0">
              <a:solidFill>
                <a:srgbClr val="00FF00"/>
              </a:solidFill>
            </a:endParaRPr>
          </a:p>
        </p:txBody>
      </p:sp>
      <p:cxnSp>
        <p:nvCxnSpPr>
          <p:cNvPr id="19" name="Straight Arrow Connector 18"/>
          <p:cNvCxnSpPr/>
          <p:nvPr/>
        </p:nvCxnSpPr>
        <p:spPr>
          <a:xfrm flipH="1" flipV="1">
            <a:off x="4300972" y="2021334"/>
            <a:ext cx="2848374" cy="34594"/>
          </a:xfrm>
          <a:prstGeom prst="straightConnector1">
            <a:avLst/>
          </a:prstGeom>
          <a:ln w="38100">
            <a:solidFill>
              <a:srgbClr val="00FF00"/>
            </a:solidFill>
            <a:tailEnd type="arrow"/>
          </a:ln>
        </p:spPr>
        <p:style>
          <a:lnRef idx="2">
            <a:schemeClr val="dk1"/>
          </a:lnRef>
          <a:fillRef idx="0">
            <a:schemeClr val="dk1"/>
          </a:fillRef>
          <a:effectRef idx="1">
            <a:schemeClr val="dk1"/>
          </a:effectRef>
          <a:fontRef idx="minor">
            <a:schemeClr val="tx1"/>
          </a:fontRef>
        </p:style>
      </p:cxnSp>
      <p:cxnSp>
        <p:nvCxnSpPr>
          <p:cNvPr id="22" name="Straight Arrow Connector 21"/>
          <p:cNvCxnSpPr>
            <a:stCxn id="18" idx="1"/>
          </p:cNvCxnSpPr>
          <p:nvPr/>
        </p:nvCxnSpPr>
        <p:spPr>
          <a:xfrm flipH="1">
            <a:off x="6828590" y="2159834"/>
            <a:ext cx="335698" cy="477078"/>
          </a:xfrm>
          <a:prstGeom prst="straightConnector1">
            <a:avLst/>
          </a:prstGeom>
          <a:ln w="38100">
            <a:solidFill>
              <a:srgbClr val="00FF00"/>
            </a:solidFill>
            <a:tailEnd type="arrow"/>
          </a:ln>
        </p:spPr>
        <p:style>
          <a:lnRef idx="2">
            <a:schemeClr val="dk1"/>
          </a:lnRef>
          <a:fillRef idx="0">
            <a:schemeClr val="dk1"/>
          </a:fillRef>
          <a:effectRef idx="1">
            <a:schemeClr val="dk1"/>
          </a:effectRef>
          <a:fontRef idx="minor">
            <a:schemeClr val="tx1"/>
          </a:fontRef>
        </p:style>
      </p:cxnSp>
      <p:sp>
        <p:nvSpPr>
          <p:cNvPr id="23" name="TextBox 22"/>
          <p:cNvSpPr txBox="1"/>
          <p:nvPr/>
        </p:nvSpPr>
        <p:spPr>
          <a:xfrm>
            <a:off x="6996439" y="2852936"/>
            <a:ext cx="1968049" cy="2031325"/>
          </a:xfrm>
          <a:prstGeom prst="rect">
            <a:avLst/>
          </a:prstGeom>
          <a:noFill/>
        </p:spPr>
        <p:txBody>
          <a:bodyPr wrap="square" rtlCol="0">
            <a:spAutoFit/>
          </a:bodyPr>
          <a:lstStyle/>
          <a:p>
            <a:r>
              <a:rPr lang="en-US" dirty="0" smtClean="0">
                <a:solidFill>
                  <a:schemeClr val="bg2"/>
                </a:solidFill>
              </a:rPr>
              <a:t>If you have your own USB to TTL programmer, these provide direct access to the flash memory.</a:t>
            </a:r>
            <a:endParaRPr lang="en-US" dirty="0">
              <a:solidFill>
                <a:schemeClr val="bg2"/>
              </a:solidFill>
            </a:endParaRPr>
          </a:p>
        </p:txBody>
      </p:sp>
    </p:spTree>
    <p:extLst>
      <p:ext uri="{BB962C8B-B14F-4D97-AF65-F5344CB8AC3E}">
        <p14:creationId xmlns:p14="http://schemas.microsoft.com/office/powerpoint/2010/main" val="209784195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685957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smtClean="0">
                <a:solidFill>
                  <a:schemeClr val="bg1"/>
                </a:solidFill>
                <a:latin typeface="Imprint MT Shadow" pitchFamily="82" charset="0"/>
              </a:rPr>
              <a:t>Arduino </a:t>
            </a:r>
            <a:r>
              <a:rPr lang="fr-FR" sz="3600" dirty="0" err="1" smtClean="0">
                <a:solidFill>
                  <a:schemeClr val="bg1"/>
                </a:solidFill>
                <a:latin typeface="Imprint MT Shadow" pitchFamily="82" charset="0"/>
              </a:rPr>
              <a:t>Uno</a:t>
            </a:r>
            <a:r>
              <a:rPr lang="fr-FR" sz="3600" dirty="0" smtClean="0">
                <a:solidFill>
                  <a:schemeClr val="bg1"/>
                </a:solidFill>
                <a:latin typeface="Imprint MT Shadow" pitchFamily="82" charset="0"/>
              </a:rPr>
              <a:t> Breakdown – </a:t>
            </a:r>
            <a:r>
              <a:rPr lang="fr-FR" sz="3600" dirty="0" err="1" smtClean="0">
                <a:solidFill>
                  <a:schemeClr val="bg1"/>
                </a:solidFill>
                <a:latin typeface="Imprint MT Shadow" pitchFamily="82" charset="0"/>
              </a:rPr>
              <a:t>LEDs</a:t>
            </a:r>
            <a:endParaRPr lang="fr-FR" sz="3600" dirty="0">
              <a:solidFill>
                <a:schemeClr val="bg1"/>
              </a:solidFill>
              <a:latin typeface="Imprint MT Shadow" pitchFamily="82" charset="0"/>
            </a:endParaRP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395536" y="1139116"/>
            <a:ext cx="2601934" cy="179822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4211960" y="1455616"/>
            <a:ext cx="4446474" cy="369332"/>
          </a:xfrm>
          <a:prstGeom prst="rect">
            <a:avLst/>
          </a:prstGeom>
          <a:noFill/>
        </p:spPr>
        <p:txBody>
          <a:bodyPr wrap="none" rtlCol="0">
            <a:spAutoFit/>
          </a:bodyPr>
          <a:lstStyle/>
          <a:p>
            <a:r>
              <a:rPr lang="en-US" b="1" dirty="0" smtClean="0">
                <a:solidFill>
                  <a:srgbClr val="FF0000"/>
                </a:solidFill>
              </a:rPr>
              <a:t>“On”. Sometimes, you just don’t know.</a:t>
            </a:r>
            <a:endParaRPr lang="en-US" b="1" dirty="0">
              <a:solidFill>
                <a:srgbClr val="FF0000"/>
              </a:solidFill>
            </a:endParaRPr>
          </a:p>
        </p:txBody>
      </p:sp>
      <p:cxnSp>
        <p:nvCxnSpPr>
          <p:cNvPr id="5" name="Straight Arrow Connector 4"/>
          <p:cNvCxnSpPr/>
          <p:nvPr/>
        </p:nvCxnSpPr>
        <p:spPr>
          <a:xfrm flipH="1">
            <a:off x="2843808" y="1640282"/>
            <a:ext cx="1224136" cy="92333"/>
          </a:xfrm>
          <a:prstGeom prst="straightConnector1">
            <a:avLst/>
          </a:prstGeom>
          <a:ln w="38100">
            <a:solidFill>
              <a:srgbClr val="FF0000"/>
            </a:solidFill>
            <a:tailEnd type="arrow"/>
          </a:ln>
        </p:spPr>
        <p:style>
          <a:lnRef idx="2">
            <a:schemeClr val="dk1"/>
          </a:lnRef>
          <a:fillRef idx="0">
            <a:schemeClr val="dk1"/>
          </a:fillRef>
          <a:effectRef idx="1">
            <a:schemeClr val="dk1"/>
          </a:effectRef>
          <a:fontRef idx="minor">
            <a:schemeClr val="tx1"/>
          </a:fontRef>
        </p:style>
      </p:cxnSp>
      <p:sp>
        <p:nvSpPr>
          <p:cNvPr id="10" name="TextBox 9"/>
          <p:cNvSpPr txBox="1"/>
          <p:nvPr/>
        </p:nvSpPr>
        <p:spPr>
          <a:xfrm>
            <a:off x="3275856" y="1849650"/>
            <a:ext cx="5688632" cy="923330"/>
          </a:xfrm>
          <a:prstGeom prst="rect">
            <a:avLst/>
          </a:prstGeom>
          <a:noFill/>
        </p:spPr>
        <p:txBody>
          <a:bodyPr wrap="square" rtlCol="0">
            <a:spAutoFit/>
          </a:bodyPr>
          <a:lstStyle/>
          <a:p>
            <a:r>
              <a:rPr lang="en-US" dirty="0" smtClean="0">
                <a:solidFill>
                  <a:schemeClr val="bg2"/>
                </a:solidFill>
              </a:rPr>
              <a:t>These LEDs allow for the oversight of basic operations, and the LED on pin 13 allows you to at LEAST blink an LED without additional components.</a:t>
            </a:r>
            <a:endParaRPr lang="en-US" dirty="0">
              <a:solidFill>
                <a:schemeClr val="bg2"/>
              </a:solidFill>
            </a:endParaRPr>
          </a:p>
        </p:txBody>
      </p:sp>
      <p:sp>
        <p:nvSpPr>
          <p:cNvPr id="12" name="TextBox 11"/>
          <p:cNvSpPr txBox="1"/>
          <p:nvPr/>
        </p:nvSpPr>
        <p:spPr>
          <a:xfrm>
            <a:off x="4067944" y="815950"/>
            <a:ext cx="4602542" cy="646331"/>
          </a:xfrm>
          <a:prstGeom prst="rect">
            <a:avLst/>
          </a:prstGeom>
          <a:noFill/>
        </p:spPr>
        <p:txBody>
          <a:bodyPr wrap="none" rtlCol="0">
            <a:spAutoFit/>
          </a:bodyPr>
          <a:lstStyle/>
          <a:p>
            <a:r>
              <a:rPr lang="en-US" b="1" dirty="0" smtClean="0">
                <a:solidFill>
                  <a:srgbClr val="00FF00"/>
                </a:solidFill>
              </a:rPr>
              <a:t>RX / TX Serial Communication LEDs,</a:t>
            </a:r>
          </a:p>
          <a:p>
            <a:r>
              <a:rPr lang="en-US" b="1" dirty="0" smtClean="0">
                <a:solidFill>
                  <a:srgbClr val="00FF00"/>
                </a:solidFill>
              </a:rPr>
              <a:t>User Programmable LED “L” (I/O Pin 13)</a:t>
            </a:r>
            <a:endParaRPr lang="en-US" b="1" dirty="0">
              <a:solidFill>
                <a:srgbClr val="00FF00"/>
              </a:solidFill>
            </a:endParaRPr>
          </a:p>
        </p:txBody>
      </p:sp>
      <p:cxnSp>
        <p:nvCxnSpPr>
          <p:cNvPr id="13" name="Straight Arrow Connector 12"/>
          <p:cNvCxnSpPr/>
          <p:nvPr/>
        </p:nvCxnSpPr>
        <p:spPr>
          <a:xfrm flipH="1">
            <a:off x="1696503" y="1139116"/>
            <a:ext cx="2362561" cy="501166"/>
          </a:xfrm>
          <a:prstGeom prst="straightConnector1">
            <a:avLst/>
          </a:prstGeom>
          <a:ln w="38100">
            <a:solidFill>
              <a:srgbClr val="00FF00"/>
            </a:solidFill>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09784195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657103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smtClean="0">
                <a:solidFill>
                  <a:schemeClr val="bg1"/>
                </a:solidFill>
                <a:latin typeface="Imprint MT Shadow" pitchFamily="82" charset="0"/>
              </a:rPr>
              <a:t>Arduino </a:t>
            </a:r>
            <a:r>
              <a:rPr lang="fr-FR" sz="3600" dirty="0" err="1" smtClean="0">
                <a:solidFill>
                  <a:schemeClr val="bg1"/>
                </a:solidFill>
                <a:latin typeface="Imprint MT Shadow" pitchFamily="82" charset="0"/>
              </a:rPr>
              <a:t>Uno</a:t>
            </a:r>
            <a:r>
              <a:rPr lang="fr-FR" sz="3600" dirty="0" smtClean="0">
                <a:solidFill>
                  <a:schemeClr val="bg1"/>
                </a:solidFill>
                <a:latin typeface="Imprint MT Shadow" pitchFamily="82" charset="0"/>
              </a:rPr>
              <a:t> Breakdown </a:t>
            </a:r>
            <a:r>
              <a:rPr lang="fr-FR" sz="3600" dirty="0" smtClean="0">
                <a:solidFill>
                  <a:schemeClr val="bg1"/>
                </a:solidFill>
                <a:latin typeface="Imprint MT Shadow" pitchFamily="82" charset="0"/>
              </a:rPr>
              <a:t>–  I/O</a:t>
            </a:r>
            <a:endParaRPr lang="fr-FR" sz="3600" dirty="0">
              <a:solidFill>
                <a:schemeClr val="bg1"/>
              </a:solidFill>
              <a:latin typeface="Imprint MT Shadow" pitchFamily="82" charset="0"/>
            </a:endParaRP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395536" y="1139116"/>
            <a:ext cx="2601934" cy="179822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3563888" y="1115452"/>
            <a:ext cx="3807453" cy="369332"/>
          </a:xfrm>
          <a:prstGeom prst="rect">
            <a:avLst/>
          </a:prstGeom>
          <a:noFill/>
        </p:spPr>
        <p:txBody>
          <a:bodyPr wrap="none" rtlCol="0">
            <a:spAutoFit/>
          </a:bodyPr>
          <a:lstStyle/>
          <a:p>
            <a:r>
              <a:rPr lang="en-US" b="1" dirty="0" smtClean="0">
                <a:solidFill>
                  <a:srgbClr val="FF0000"/>
                </a:solidFill>
              </a:rPr>
              <a:t>Digital I/O – 0 (0V) or 1 (+5V) only</a:t>
            </a:r>
            <a:endParaRPr lang="en-US" b="1" dirty="0">
              <a:solidFill>
                <a:srgbClr val="FF0000"/>
              </a:solidFill>
            </a:endParaRPr>
          </a:p>
        </p:txBody>
      </p:sp>
      <p:cxnSp>
        <p:nvCxnSpPr>
          <p:cNvPr id="5" name="Straight Arrow Connector 4"/>
          <p:cNvCxnSpPr/>
          <p:nvPr/>
        </p:nvCxnSpPr>
        <p:spPr>
          <a:xfrm flipH="1">
            <a:off x="2997470" y="2614175"/>
            <a:ext cx="854451" cy="161583"/>
          </a:xfrm>
          <a:prstGeom prst="straightConnector1">
            <a:avLst/>
          </a:prstGeom>
          <a:ln w="38100">
            <a:solidFill>
              <a:srgbClr val="FFFF00"/>
            </a:solidFill>
            <a:tailEnd type="arrow"/>
          </a:ln>
        </p:spPr>
        <p:style>
          <a:lnRef idx="2">
            <a:schemeClr val="dk1"/>
          </a:lnRef>
          <a:fillRef idx="0">
            <a:schemeClr val="dk1"/>
          </a:fillRef>
          <a:effectRef idx="1">
            <a:schemeClr val="dk1"/>
          </a:effectRef>
          <a:fontRef idx="minor">
            <a:schemeClr val="tx1"/>
          </a:fontRef>
        </p:style>
      </p:cxnSp>
      <p:sp>
        <p:nvSpPr>
          <p:cNvPr id="11" name="TextBox 10"/>
          <p:cNvSpPr txBox="1"/>
          <p:nvPr/>
        </p:nvSpPr>
        <p:spPr>
          <a:xfrm>
            <a:off x="391592" y="3212976"/>
            <a:ext cx="8568952" cy="1477328"/>
          </a:xfrm>
          <a:prstGeom prst="rect">
            <a:avLst/>
          </a:prstGeom>
          <a:noFill/>
        </p:spPr>
        <p:txBody>
          <a:bodyPr wrap="square" rtlCol="0">
            <a:spAutoFit/>
          </a:bodyPr>
          <a:lstStyle/>
          <a:p>
            <a:r>
              <a:rPr lang="en-US" dirty="0" smtClean="0">
                <a:solidFill>
                  <a:schemeClr val="bg2"/>
                </a:solidFill>
              </a:rPr>
              <a:t>This is where you’ll spend most your time with the Arduino – communicating with stuff! Some pins have special designations for hardware reasons:</a:t>
            </a:r>
          </a:p>
          <a:p>
            <a:pPr marL="285750" indent="-285750">
              <a:buFont typeface="Arial" pitchFamily="34" charset="0"/>
              <a:buChar char="•"/>
            </a:pPr>
            <a:r>
              <a:rPr lang="en-US" dirty="0" smtClean="0">
                <a:solidFill>
                  <a:schemeClr val="bg2"/>
                </a:solidFill>
              </a:rPr>
              <a:t>Pins 3, 5, 6, 9, 10 and 11 are marked with ~ and capable of Pulse Width Modulation (The brightness of the RDI LEDs are set with this technique)</a:t>
            </a:r>
          </a:p>
          <a:p>
            <a:pPr marL="285750" indent="-285750">
              <a:buFont typeface="Arial" pitchFamily="34" charset="0"/>
              <a:buChar char="•"/>
            </a:pPr>
            <a:r>
              <a:rPr lang="en-US" dirty="0" smtClean="0">
                <a:solidFill>
                  <a:schemeClr val="bg2"/>
                </a:solidFill>
              </a:rPr>
              <a:t>Pins 0 and 1 are RX and TX, respectively, for Serial communication</a:t>
            </a:r>
            <a:endParaRPr lang="en-US" dirty="0">
              <a:solidFill>
                <a:schemeClr val="bg2"/>
              </a:solidFill>
            </a:endParaRPr>
          </a:p>
        </p:txBody>
      </p:sp>
      <p:cxnSp>
        <p:nvCxnSpPr>
          <p:cNvPr id="12" name="Straight Arrow Connector 11"/>
          <p:cNvCxnSpPr>
            <a:stCxn id="3" idx="1"/>
          </p:cNvCxnSpPr>
          <p:nvPr/>
        </p:nvCxnSpPr>
        <p:spPr>
          <a:xfrm flipH="1">
            <a:off x="2997470" y="1300118"/>
            <a:ext cx="566418" cy="0"/>
          </a:xfrm>
          <a:prstGeom prst="straightConnector1">
            <a:avLst/>
          </a:prstGeom>
          <a:ln w="38100">
            <a:solidFill>
              <a:srgbClr val="FF0000"/>
            </a:solidFill>
            <a:tailEnd type="arrow"/>
          </a:ln>
        </p:spPr>
        <p:style>
          <a:lnRef idx="2">
            <a:schemeClr val="dk1"/>
          </a:lnRef>
          <a:fillRef idx="0">
            <a:schemeClr val="dk1"/>
          </a:fillRef>
          <a:effectRef idx="1">
            <a:schemeClr val="dk1"/>
          </a:effectRef>
          <a:fontRef idx="minor">
            <a:schemeClr val="tx1"/>
          </a:fontRef>
        </p:style>
      </p:cxnSp>
      <p:sp>
        <p:nvSpPr>
          <p:cNvPr id="13" name="TextBox 12"/>
          <p:cNvSpPr txBox="1"/>
          <p:nvPr/>
        </p:nvSpPr>
        <p:spPr>
          <a:xfrm>
            <a:off x="3563888" y="1853562"/>
            <a:ext cx="1249060" cy="369332"/>
          </a:xfrm>
          <a:prstGeom prst="rect">
            <a:avLst/>
          </a:prstGeom>
          <a:noFill/>
        </p:spPr>
        <p:txBody>
          <a:bodyPr wrap="none" rtlCol="0">
            <a:spAutoFit/>
          </a:bodyPr>
          <a:lstStyle/>
          <a:p>
            <a:r>
              <a:rPr lang="en-US" b="1" dirty="0" smtClean="0">
                <a:solidFill>
                  <a:srgbClr val="00FF00"/>
                </a:solidFill>
              </a:rPr>
              <a:t>Power I/O</a:t>
            </a:r>
            <a:endParaRPr lang="en-US" b="1" dirty="0">
              <a:solidFill>
                <a:srgbClr val="00FF00"/>
              </a:solidFill>
            </a:endParaRPr>
          </a:p>
        </p:txBody>
      </p:sp>
      <p:sp>
        <p:nvSpPr>
          <p:cNvPr id="14" name="TextBox 13"/>
          <p:cNvSpPr txBox="1"/>
          <p:nvPr/>
        </p:nvSpPr>
        <p:spPr>
          <a:xfrm>
            <a:off x="3987056" y="2291010"/>
            <a:ext cx="4973488" cy="646331"/>
          </a:xfrm>
          <a:prstGeom prst="rect">
            <a:avLst/>
          </a:prstGeom>
          <a:noFill/>
          <a:ln>
            <a:noFill/>
          </a:ln>
        </p:spPr>
        <p:txBody>
          <a:bodyPr wrap="square" rtlCol="0">
            <a:spAutoFit/>
          </a:bodyPr>
          <a:lstStyle/>
          <a:p>
            <a:r>
              <a:rPr lang="en-US" b="1" dirty="0" smtClean="0">
                <a:solidFill>
                  <a:srgbClr val="FFFF00"/>
                </a:solidFill>
              </a:rPr>
              <a:t>Analog Inputs with 10 bit resolution</a:t>
            </a:r>
          </a:p>
          <a:p>
            <a:r>
              <a:rPr lang="en-US" b="1" dirty="0">
                <a:solidFill>
                  <a:srgbClr val="FFFF00"/>
                </a:solidFill>
              </a:rPr>
              <a:t>(</a:t>
            </a:r>
            <a:r>
              <a:rPr lang="en-US" b="1" dirty="0" smtClean="0">
                <a:solidFill>
                  <a:srgbClr val="FFFF00"/>
                </a:solidFill>
              </a:rPr>
              <a:t>0V = 0, 2.5V = 511, 5V = 1023)</a:t>
            </a:r>
            <a:endParaRPr lang="en-US" b="1" dirty="0">
              <a:solidFill>
                <a:srgbClr val="FFFF00"/>
              </a:solidFill>
            </a:endParaRPr>
          </a:p>
        </p:txBody>
      </p:sp>
      <p:cxnSp>
        <p:nvCxnSpPr>
          <p:cNvPr id="15" name="Straight Arrow Connector 14"/>
          <p:cNvCxnSpPr/>
          <p:nvPr/>
        </p:nvCxnSpPr>
        <p:spPr>
          <a:xfrm flipH="1">
            <a:off x="1979712" y="2038228"/>
            <a:ext cx="1592064" cy="454668"/>
          </a:xfrm>
          <a:prstGeom prst="straightConnector1">
            <a:avLst/>
          </a:prstGeom>
          <a:ln w="38100">
            <a:solidFill>
              <a:srgbClr val="00FF00"/>
            </a:solidFill>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06963486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1887055"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smtClean="0">
                <a:solidFill>
                  <a:schemeClr val="bg1"/>
                </a:solidFill>
                <a:latin typeface="Imprint MT Shadow" pitchFamily="82" charset="0"/>
              </a:rPr>
              <a:t>Fritzing!</a:t>
            </a:r>
            <a:endParaRPr lang="fr-FR" sz="3600" dirty="0">
              <a:solidFill>
                <a:schemeClr val="bg1"/>
              </a:solidFill>
              <a:latin typeface="Imprint MT Shadow" pitchFamily="82" charset="0"/>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084943" y="198676"/>
            <a:ext cx="5692576" cy="241549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190786" y="908719"/>
            <a:ext cx="2676373" cy="1477328"/>
          </a:xfrm>
          <a:prstGeom prst="rect">
            <a:avLst/>
          </a:prstGeom>
          <a:noFill/>
        </p:spPr>
        <p:txBody>
          <a:bodyPr wrap="square" rtlCol="0">
            <a:spAutoFit/>
          </a:bodyPr>
          <a:lstStyle/>
          <a:p>
            <a:r>
              <a:rPr lang="en-US" b="1" dirty="0">
                <a:solidFill>
                  <a:schemeClr val="bg1"/>
                </a:solidFill>
              </a:rPr>
              <a:t>Go to </a:t>
            </a:r>
            <a:r>
              <a:rPr lang="en-US" b="1" dirty="0">
                <a:solidFill>
                  <a:schemeClr val="bg1"/>
                </a:solidFill>
                <a:hlinkClick r:id="rId3"/>
              </a:rPr>
              <a:t>http://fritzing.org</a:t>
            </a:r>
            <a:r>
              <a:rPr lang="en-US" b="1" dirty="0" smtClean="0">
                <a:solidFill>
                  <a:schemeClr val="bg1"/>
                </a:solidFill>
                <a:hlinkClick r:id="rId3"/>
              </a:rPr>
              <a:t>/</a:t>
            </a:r>
            <a:r>
              <a:rPr lang="en-US" b="1" dirty="0" smtClean="0">
                <a:solidFill>
                  <a:schemeClr val="bg1"/>
                </a:solidFill>
              </a:rPr>
              <a:t> and download it yourself – it’s free and open source</a:t>
            </a:r>
            <a:endParaRPr lang="en-US" b="1" dirty="0">
              <a:solidFill>
                <a:schemeClr val="bg1"/>
              </a:solidFill>
            </a:endParaRPr>
          </a:p>
        </p:txBody>
      </p:sp>
      <p:sp>
        <p:nvSpPr>
          <p:cNvPr id="11" name="TextBox 10"/>
          <p:cNvSpPr txBox="1"/>
          <p:nvPr/>
        </p:nvSpPr>
        <p:spPr>
          <a:xfrm>
            <a:off x="250825" y="2852936"/>
            <a:ext cx="8568952" cy="2031325"/>
          </a:xfrm>
          <a:prstGeom prst="rect">
            <a:avLst/>
          </a:prstGeom>
          <a:noFill/>
        </p:spPr>
        <p:txBody>
          <a:bodyPr wrap="square" rtlCol="0">
            <a:spAutoFit/>
          </a:bodyPr>
          <a:lstStyle/>
          <a:p>
            <a:r>
              <a:rPr lang="en-US" dirty="0" smtClean="0">
                <a:solidFill>
                  <a:schemeClr val="bg2"/>
                </a:solidFill>
              </a:rPr>
              <a:t>“Back in the Day” (the ‘90s), if you wanted printed circuit boards, you either ordered an entire sheet (3 feet by 2 feet) and paid $500 - $1500 for something that may have design flaws, or </a:t>
            </a:r>
            <a:r>
              <a:rPr lang="en-US" dirty="0" smtClean="0">
                <a:solidFill>
                  <a:schemeClr val="bg2"/>
                </a:solidFill>
                <a:hlinkClick r:id="rId4"/>
              </a:rPr>
              <a:t>print the design on a transparency, expose it under the transparency to special light for hours, soak it </a:t>
            </a:r>
            <a:r>
              <a:rPr lang="en-US" dirty="0">
                <a:solidFill>
                  <a:schemeClr val="bg2"/>
                </a:solidFill>
                <a:hlinkClick r:id="rId4"/>
              </a:rPr>
              <a:t>in caustic chemicals, </a:t>
            </a:r>
            <a:r>
              <a:rPr lang="en-US" dirty="0" smtClean="0">
                <a:solidFill>
                  <a:schemeClr val="bg2"/>
                </a:solidFill>
                <a:hlinkClick r:id="rId4"/>
              </a:rPr>
              <a:t>and rinse off the copper while avoiding toxic fumes.</a:t>
            </a:r>
            <a:endParaRPr lang="en-US" dirty="0" smtClean="0">
              <a:solidFill>
                <a:schemeClr val="bg2"/>
              </a:solidFill>
            </a:endParaRPr>
          </a:p>
          <a:p>
            <a:r>
              <a:rPr lang="en-US" dirty="0" smtClean="0">
                <a:solidFill>
                  <a:schemeClr val="bg2"/>
                </a:solidFill>
              </a:rPr>
              <a:t>Now, you can deal with a number of companies that will combine your smaller designs in with others to fill a sheet, break them up and you can divide the cost.</a:t>
            </a:r>
            <a:endParaRPr lang="en-US" dirty="0">
              <a:solidFill>
                <a:schemeClr val="bg2"/>
              </a:solidFill>
            </a:endParaRPr>
          </a:p>
        </p:txBody>
      </p:sp>
    </p:spTree>
    <p:extLst>
      <p:ext uri="{BB962C8B-B14F-4D97-AF65-F5344CB8AC3E}">
        <p14:creationId xmlns:p14="http://schemas.microsoft.com/office/powerpoint/2010/main" val="6226929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5662127"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smtClean="0">
                <a:solidFill>
                  <a:schemeClr val="bg1"/>
                </a:solidFill>
                <a:latin typeface="Imprint MT Shadow" pitchFamily="82" charset="0"/>
              </a:rPr>
              <a:t>Fritzing</a:t>
            </a:r>
            <a:r>
              <a:rPr lang="fr-FR" sz="3600" dirty="0">
                <a:solidFill>
                  <a:schemeClr val="bg1"/>
                </a:solidFill>
                <a:latin typeface="Imprint MT Shadow" pitchFamily="82" charset="0"/>
              </a:rPr>
              <a:t> </a:t>
            </a:r>
            <a:r>
              <a:rPr lang="fr-FR" sz="3600" dirty="0" smtClean="0">
                <a:solidFill>
                  <a:schemeClr val="bg1"/>
                </a:solidFill>
                <a:latin typeface="Imprint MT Shadow" pitchFamily="82" charset="0"/>
              </a:rPr>
              <a:t>– </a:t>
            </a:r>
            <a:r>
              <a:rPr lang="fr-FR" sz="3600" dirty="0" err="1" smtClean="0">
                <a:solidFill>
                  <a:schemeClr val="bg1"/>
                </a:solidFill>
                <a:latin typeface="Imprint MT Shadow" pitchFamily="82" charset="0"/>
              </a:rPr>
              <a:t>Breadboard</a:t>
            </a:r>
            <a:r>
              <a:rPr lang="fr-FR" sz="3600" dirty="0" smtClean="0">
                <a:solidFill>
                  <a:schemeClr val="bg1"/>
                </a:solidFill>
                <a:latin typeface="Imprint MT Shadow" pitchFamily="82" charset="0"/>
              </a:rPr>
              <a:t> </a:t>
            </a:r>
            <a:r>
              <a:rPr lang="fr-FR" sz="3600" dirty="0" err="1" smtClean="0">
                <a:solidFill>
                  <a:schemeClr val="bg1"/>
                </a:solidFill>
                <a:latin typeface="Imprint MT Shadow" pitchFamily="82" charset="0"/>
              </a:rPr>
              <a:t>View</a:t>
            </a:r>
            <a:endParaRPr lang="fr-FR" sz="3600" dirty="0">
              <a:solidFill>
                <a:schemeClr val="bg1"/>
              </a:solidFill>
              <a:latin typeface="Imprint MT Shadow" pitchFamily="82" charset="0"/>
            </a:endParaRPr>
          </a:p>
        </p:txBody>
      </p:sp>
      <p:sp>
        <p:nvSpPr>
          <p:cNvPr id="3" name="TextBox 2"/>
          <p:cNvSpPr txBox="1"/>
          <p:nvPr/>
        </p:nvSpPr>
        <p:spPr>
          <a:xfrm>
            <a:off x="6588224" y="762219"/>
            <a:ext cx="2376264" cy="3416320"/>
          </a:xfrm>
          <a:prstGeom prst="rect">
            <a:avLst/>
          </a:prstGeom>
          <a:noFill/>
        </p:spPr>
        <p:txBody>
          <a:bodyPr wrap="square" rtlCol="0">
            <a:spAutoFit/>
          </a:bodyPr>
          <a:lstStyle/>
          <a:p>
            <a:r>
              <a:rPr lang="en-US" dirty="0" smtClean="0">
                <a:solidFill>
                  <a:schemeClr val="bg2"/>
                </a:solidFill>
              </a:rPr>
              <a:t>One of the unique features of </a:t>
            </a:r>
            <a:r>
              <a:rPr lang="en-US" dirty="0" err="1" smtClean="0">
                <a:solidFill>
                  <a:schemeClr val="bg2"/>
                </a:solidFill>
              </a:rPr>
              <a:t>Fritzing</a:t>
            </a:r>
            <a:r>
              <a:rPr lang="en-US" dirty="0" smtClean="0">
                <a:solidFill>
                  <a:schemeClr val="bg2"/>
                </a:solidFill>
              </a:rPr>
              <a:t> is their breadboard view – it allows you to place components as you would see them while prototyping.</a:t>
            </a:r>
          </a:p>
          <a:p>
            <a:endParaRPr lang="en-US" dirty="0">
              <a:solidFill>
                <a:schemeClr val="bg2"/>
              </a:solidFill>
            </a:endParaRPr>
          </a:p>
          <a:p>
            <a:r>
              <a:rPr lang="en-US" dirty="0" smtClean="0">
                <a:solidFill>
                  <a:schemeClr val="bg2"/>
                </a:solidFill>
              </a:rPr>
              <a:t>This is extremely intuitive for beginners.</a:t>
            </a:r>
            <a:endParaRPr lang="en-US" dirty="0">
              <a:solidFill>
                <a:schemeClr val="bg2"/>
              </a:solidFill>
            </a:endParaRPr>
          </a:p>
        </p:txBody>
      </p:sp>
      <p:pic>
        <p:nvPicPr>
          <p:cNvPr id="3074" name="Picture 2" descr="C:\Projects\Talks\RDI Rountables\Arduino Roundtable\Fritzing Breadboard View.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2756" y="773170"/>
            <a:ext cx="6161451" cy="36142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47036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542648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smtClean="0">
                <a:solidFill>
                  <a:schemeClr val="bg1"/>
                </a:solidFill>
                <a:latin typeface="Imprint MT Shadow" pitchFamily="82" charset="0"/>
              </a:rPr>
              <a:t>Fritzing</a:t>
            </a:r>
            <a:r>
              <a:rPr lang="fr-FR" sz="3600" dirty="0">
                <a:solidFill>
                  <a:schemeClr val="bg1"/>
                </a:solidFill>
                <a:latin typeface="Imprint MT Shadow" pitchFamily="82" charset="0"/>
              </a:rPr>
              <a:t> </a:t>
            </a:r>
            <a:r>
              <a:rPr lang="fr-FR" sz="3600" dirty="0" smtClean="0">
                <a:solidFill>
                  <a:schemeClr val="bg1"/>
                </a:solidFill>
                <a:latin typeface="Imprint MT Shadow" pitchFamily="82" charset="0"/>
              </a:rPr>
              <a:t>– </a:t>
            </a:r>
            <a:r>
              <a:rPr lang="fr-FR" sz="3600" dirty="0" err="1" smtClean="0">
                <a:solidFill>
                  <a:schemeClr val="bg1"/>
                </a:solidFill>
                <a:latin typeface="Imprint MT Shadow" pitchFamily="82" charset="0"/>
              </a:rPr>
              <a:t>Schematic</a:t>
            </a:r>
            <a:r>
              <a:rPr lang="fr-FR" sz="3600" dirty="0" smtClean="0">
                <a:solidFill>
                  <a:schemeClr val="bg1"/>
                </a:solidFill>
                <a:latin typeface="Imprint MT Shadow" pitchFamily="82" charset="0"/>
              </a:rPr>
              <a:t> </a:t>
            </a:r>
            <a:r>
              <a:rPr lang="fr-FR" sz="3600" dirty="0" err="1" smtClean="0">
                <a:solidFill>
                  <a:schemeClr val="bg1"/>
                </a:solidFill>
                <a:latin typeface="Imprint MT Shadow" pitchFamily="82" charset="0"/>
              </a:rPr>
              <a:t>View</a:t>
            </a:r>
            <a:endParaRPr lang="fr-FR" sz="3600" dirty="0">
              <a:solidFill>
                <a:schemeClr val="bg1"/>
              </a:solidFill>
              <a:latin typeface="Imprint MT Shadow" pitchFamily="82" charset="0"/>
            </a:endParaRPr>
          </a:p>
        </p:txBody>
      </p:sp>
      <p:sp>
        <p:nvSpPr>
          <p:cNvPr id="3" name="TextBox 2"/>
          <p:cNvSpPr txBox="1"/>
          <p:nvPr/>
        </p:nvSpPr>
        <p:spPr>
          <a:xfrm>
            <a:off x="6588224" y="762219"/>
            <a:ext cx="2376264" cy="4801314"/>
          </a:xfrm>
          <a:prstGeom prst="rect">
            <a:avLst/>
          </a:prstGeom>
          <a:noFill/>
        </p:spPr>
        <p:txBody>
          <a:bodyPr wrap="square" rtlCol="0">
            <a:spAutoFit/>
          </a:bodyPr>
          <a:lstStyle/>
          <a:p>
            <a:r>
              <a:rPr lang="en-US" dirty="0" smtClean="0">
                <a:solidFill>
                  <a:schemeClr val="bg2"/>
                </a:solidFill>
              </a:rPr>
              <a:t>The schematic view allows you to see and edit the project as electrical connections, abstracting the physical dimensions of the components.</a:t>
            </a:r>
          </a:p>
          <a:p>
            <a:endParaRPr lang="en-US" dirty="0">
              <a:solidFill>
                <a:schemeClr val="bg2"/>
              </a:solidFill>
            </a:endParaRPr>
          </a:p>
          <a:p>
            <a:r>
              <a:rPr lang="en-US" dirty="0" smtClean="0">
                <a:solidFill>
                  <a:schemeClr val="bg2"/>
                </a:solidFill>
              </a:rPr>
              <a:t>The middle is the Arduino, to the right are LEDs, and the left has two potentiometers, two push buttons, a microphone and an OP-Amp.</a:t>
            </a:r>
            <a:endParaRPr lang="en-US" dirty="0">
              <a:solidFill>
                <a:schemeClr val="bg2"/>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82756" y="876606"/>
            <a:ext cx="6161451" cy="34074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861529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4354077"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smtClean="0">
                <a:solidFill>
                  <a:schemeClr val="bg1"/>
                </a:solidFill>
                <a:latin typeface="Imprint MT Shadow" pitchFamily="82" charset="0"/>
              </a:rPr>
              <a:t>Fritzing</a:t>
            </a:r>
            <a:r>
              <a:rPr lang="fr-FR" sz="3600" dirty="0">
                <a:solidFill>
                  <a:schemeClr val="bg1"/>
                </a:solidFill>
                <a:latin typeface="Imprint MT Shadow" pitchFamily="82" charset="0"/>
              </a:rPr>
              <a:t> </a:t>
            </a:r>
            <a:r>
              <a:rPr lang="fr-FR" sz="3600" dirty="0" smtClean="0">
                <a:solidFill>
                  <a:schemeClr val="bg1"/>
                </a:solidFill>
                <a:latin typeface="Imprint MT Shadow" pitchFamily="82" charset="0"/>
              </a:rPr>
              <a:t>– PCB </a:t>
            </a:r>
            <a:r>
              <a:rPr lang="fr-FR" sz="3600" dirty="0" err="1" smtClean="0">
                <a:solidFill>
                  <a:schemeClr val="bg1"/>
                </a:solidFill>
                <a:latin typeface="Imprint MT Shadow" pitchFamily="82" charset="0"/>
              </a:rPr>
              <a:t>View</a:t>
            </a:r>
            <a:endParaRPr lang="fr-FR" sz="3600" dirty="0">
              <a:solidFill>
                <a:schemeClr val="bg1"/>
              </a:solidFill>
              <a:latin typeface="Imprint MT Shadow" pitchFamily="82" charset="0"/>
            </a:endParaRPr>
          </a:p>
        </p:txBody>
      </p:sp>
      <p:sp>
        <p:nvSpPr>
          <p:cNvPr id="3" name="TextBox 2"/>
          <p:cNvSpPr txBox="1"/>
          <p:nvPr/>
        </p:nvSpPr>
        <p:spPr>
          <a:xfrm>
            <a:off x="6280210" y="762219"/>
            <a:ext cx="2863790" cy="2862322"/>
          </a:xfrm>
          <a:prstGeom prst="rect">
            <a:avLst/>
          </a:prstGeom>
          <a:noFill/>
        </p:spPr>
        <p:txBody>
          <a:bodyPr wrap="square" rtlCol="0">
            <a:spAutoFit/>
          </a:bodyPr>
          <a:lstStyle/>
          <a:p>
            <a:r>
              <a:rPr lang="en-US" dirty="0" smtClean="0">
                <a:solidFill>
                  <a:schemeClr val="bg2"/>
                </a:solidFill>
              </a:rPr>
              <a:t>PCB View allows you to arrange the components as you would like on a board, verifies everything electrically according to the schematic, and will even route the traces for you (but </a:t>
            </a:r>
            <a:r>
              <a:rPr lang="en-US" dirty="0" err="1" smtClean="0">
                <a:solidFill>
                  <a:schemeClr val="bg2"/>
                </a:solidFill>
              </a:rPr>
              <a:t>autorouters</a:t>
            </a:r>
            <a:r>
              <a:rPr lang="en-US" dirty="0" smtClean="0">
                <a:solidFill>
                  <a:schemeClr val="bg2"/>
                </a:solidFill>
              </a:rPr>
              <a:t> are the suck, draw them yourself).</a:t>
            </a:r>
            <a:endParaRPr lang="en-US" dirty="0">
              <a:solidFill>
                <a:schemeClr val="bg2"/>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46753" y="876606"/>
            <a:ext cx="5833457" cy="340742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6876256" y="4917361"/>
            <a:ext cx="2160239" cy="1200329"/>
          </a:xfrm>
          <a:prstGeom prst="rect">
            <a:avLst/>
          </a:prstGeom>
          <a:noFill/>
        </p:spPr>
        <p:txBody>
          <a:bodyPr wrap="square" rtlCol="0">
            <a:spAutoFit/>
          </a:bodyPr>
          <a:lstStyle/>
          <a:p>
            <a:r>
              <a:rPr lang="en-US" dirty="0" smtClean="0">
                <a:solidFill>
                  <a:schemeClr val="bg2"/>
                </a:solidFill>
              </a:rPr>
              <a:t>It </a:t>
            </a:r>
            <a:r>
              <a:rPr lang="en-US" dirty="0">
                <a:solidFill>
                  <a:schemeClr val="bg2"/>
                </a:solidFill>
              </a:rPr>
              <a:t>also allows the placement of silkscreen lettering (top side only). </a:t>
            </a:r>
            <a:endParaRPr lang="en-US" dirty="0"/>
          </a:p>
        </p:txBody>
      </p:sp>
      <p:sp>
        <p:nvSpPr>
          <p:cNvPr id="4" name="TextBox 3"/>
          <p:cNvSpPr txBox="1"/>
          <p:nvPr/>
        </p:nvSpPr>
        <p:spPr>
          <a:xfrm>
            <a:off x="6301023" y="3861048"/>
            <a:ext cx="2717411" cy="369332"/>
          </a:xfrm>
          <a:prstGeom prst="rect">
            <a:avLst/>
          </a:prstGeom>
          <a:noFill/>
        </p:spPr>
        <p:txBody>
          <a:bodyPr wrap="none" rtlCol="0">
            <a:spAutoFit/>
          </a:bodyPr>
          <a:lstStyle/>
          <a:p>
            <a:r>
              <a:rPr lang="en-US" dirty="0">
                <a:solidFill>
                  <a:srgbClr val="FFC000"/>
                </a:solidFill>
              </a:rPr>
              <a:t>Bright orange = top </a:t>
            </a:r>
            <a:r>
              <a:rPr lang="en-US" dirty="0" smtClean="0">
                <a:solidFill>
                  <a:srgbClr val="FFC000"/>
                </a:solidFill>
              </a:rPr>
              <a:t>layer</a:t>
            </a:r>
            <a:endParaRPr lang="en-US" dirty="0">
              <a:solidFill>
                <a:srgbClr val="FFC000"/>
              </a:solidFill>
            </a:endParaRPr>
          </a:p>
        </p:txBody>
      </p:sp>
      <p:sp>
        <p:nvSpPr>
          <p:cNvPr id="5" name="TextBox 4"/>
          <p:cNvSpPr txBox="1"/>
          <p:nvPr/>
        </p:nvSpPr>
        <p:spPr>
          <a:xfrm>
            <a:off x="6049780" y="4358556"/>
            <a:ext cx="2986715" cy="369332"/>
          </a:xfrm>
          <a:prstGeom prst="rect">
            <a:avLst/>
          </a:prstGeom>
          <a:noFill/>
        </p:spPr>
        <p:txBody>
          <a:bodyPr wrap="none" rtlCol="0">
            <a:spAutoFit/>
          </a:bodyPr>
          <a:lstStyle/>
          <a:p>
            <a:r>
              <a:rPr lang="en-US" dirty="0" smtClean="0">
                <a:solidFill>
                  <a:srgbClr val="FF6600"/>
                </a:solidFill>
              </a:rPr>
              <a:t>Dark </a:t>
            </a:r>
            <a:r>
              <a:rPr lang="en-US" dirty="0">
                <a:solidFill>
                  <a:srgbClr val="FF6600"/>
                </a:solidFill>
              </a:rPr>
              <a:t>orange = bottom </a:t>
            </a:r>
            <a:r>
              <a:rPr lang="en-US" dirty="0" smtClean="0">
                <a:solidFill>
                  <a:srgbClr val="FF6600"/>
                </a:solidFill>
              </a:rPr>
              <a:t>layer</a:t>
            </a:r>
            <a:endParaRPr lang="en-US" dirty="0">
              <a:solidFill>
                <a:srgbClr val="FF6600"/>
              </a:solidFill>
            </a:endParaRPr>
          </a:p>
        </p:txBody>
      </p:sp>
    </p:spTree>
    <p:extLst>
      <p:ext uri="{BB962C8B-B14F-4D97-AF65-F5344CB8AC3E}">
        <p14:creationId xmlns:p14="http://schemas.microsoft.com/office/powerpoint/2010/main" val="353033627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3474028"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smtClean="0">
                <a:solidFill>
                  <a:schemeClr val="bg1"/>
                </a:solidFill>
                <a:latin typeface="Imprint MT Shadow" pitchFamily="82" charset="0"/>
              </a:rPr>
              <a:t>Fritzing</a:t>
            </a:r>
            <a:r>
              <a:rPr lang="fr-FR" sz="3600" dirty="0">
                <a:solidFill>
                  <a:schemeClr val="bg1"/>
                </a:solidFill>
                <a:latin typeface="Imprint MT Shadow" pitchFamily="82" charset="0"/>
              </a:rPr>
              <a:t> </a:t>
            </a:r>
            <a:r>
              <a:rPr lang="fr-FR" sz="3600" dirty="0" smtClean="0">
                <a:solidFill>
                  <a:schemeClr val="bg1"/>
                </a:solidFill>
                <a:latin typeface="Imprint MT Shadow" pitchFamily="82" charset="0"/>
              </a:rPr>
              <a:t>– </a:t>
            </a:r>
            <a:r>
              <a:rPr lang="fr-FR" sz="3600" dirty="0" err="1" smtClean="0">
                <a:solidFill>
                  <a:schemeClr val="bg1"/>
                </a:solidFill>
                <a:latin typeface="Imprint MT Shadow" pitchFamily="82" charset="0"/>
              </a:rPr>
              <a:t>Demo</a:t>
            </a:r>
            <a:endParaRPr lang="fr-FR" sz="3600" dirty="0">
              <a:solidFill>
                <a:schemeClr val="bg1"/>
              </a:solidFill>
              <a:latin typeface="Imprint MT Shadow" pitchFamily="82" charset="0"/>
            </a:endParaRPr>
          </a:p>
        </p:txBody>
      </p:sp>
      <p:sp>
        <p:nvSpPr>
          <p:cNvPr id="8" name="TextBox 7"/>
          <p:cNvSpPr txBox="1"/>
          <p:nvPr/>
        </p:nvSpPr>
        <p:spPr>
          <a:xfrm>
            <a:off x="250825" y="762219"/>
            <a:ext cx="8641655" cy="2308324"/>
          </a:xfrm>
          <a:prstGeom prst="rect">
            <a:avLst/>
          </a:prstGeom>
          <a:noFill/>
        </p:spPr>
        <p:txBody>
          <a:bodyPr wrap="square" rtlCol="0">
            <a:spAutoFit/>
          </a:bodyPr>
          <a:lstStyle/>
          <a:p>
            <a:r>
              <a:rPr lang="en-US" dirty="0" smtClean="0">
                <a:solidFill>
                  <a:schemeClr val="bg2"/>
                </a:solidFill>
              </a:rPr>
              <a:t>Once you’ve made something with Fritzing, you can export it to generic formats or submit the file for fabrication:</a:t>
            </a:r>
          </a:p>
          <a:p>
            <a:endParaRPr lang="en-US" dirty="0">
              <a:solidFill>
                <a:schemeClr val="bg2"/>
              </a:solidFill>
            </a:endParaRPr>
          </a:p>
          <a:p>
            <a:r>
              <a:rPr lang="en-US" dirty="0">
                <a:solidFill>
                  <a:schemeClr val="bg2"/>
                </a:solidFill>
                <a:hlinkClick r:id="rId2"/>
              </a:rPr>
              <a:t>http://</a:t>
            </a:r>
            <a:r>
              <a:rPr lang="en-US" dirty="0" smtClean="0">
                <a:solidFill>
                  <a:schemeClr val="bg2"/>
                </a:solidFill>
                <a:hlinkClick r:id="rId2"/>
              </a:rPr>
              <a:t>fab.fritzing.org/fritzing-fab</a:t>
            </a:r>
            <a:r>
              <a:rPr lang="en-US" dirty="0" smtClean="0">
                <a:solidFill>
                  <a:schemeClr val="bg2"/>
                </a:solidFill>
              </a:rPr>
              <a:t> </a:t>
            </a:r>
          </a:p>
          <a:p>
            <a:endParaRPr lang="en-US" dirty="0">
              <a:solidFill>
                <a:schemeClr val="bg2"/>
              </a:solidFill>
            </a:endParaRPr>
          </a:p>
          <a:p>
            <a:r>
              <a:rPr lang="en-US" dirty="0" smtClean="0">
                <a:solidFill>
                  <a:schemeClr val="bg2"/>
                </a:solidFill>
              </a:rPr>
              <a:t>Price is per board area in cm</a:t>
            </a:r>
            <a:r>
              <a:rPr lang="en-US" baseline="30000" dirty="0" smtClean="0">
                <a:solidFill>
                  <a:schemeClr val="bg2"/>
                </a:solidFill>
              </a:rPr>
              <a:t>2</a:t>
            </a:r>
            <a:r>
              <a:rPr lang="en-US" dirty="0" smtClean="0">
                <a:solidFill>
                  <a:schemeClr val="bg2"/>
                </a:solidFill>
              </a:rPr>
              <a:t> (One </a:t>
            </a:r>
            <a:r>
              <a:rPr lang="en-US" dirty="0">
                <a:solidFill>
                  <a:schemeClr val="bg2"/>
                </a:solidFill>
              </a:rPr>
              <a:t>A</a:t>
            </a:r>
            <a:r>
              <a:rPr lang="en-US" dirty="0" smtClean="0">
                <a:solidFill>
                  <a:schemeClr val="bg2"/>
                </a:solidFill>
              </a:rPr>
              <a:t>rduino shield </a:t>
            </a:r>
            <a:r>
              <a:rPr lang="en-US" dirty="0">
                <a:solidFill>
                  <a:schemeClr val="bg2"/>
                </a:solidFill>
              </a:rPr>
              <a:t>is 29 </a:t>
            </a:r>
            <a:r>
              <a:rPr lang="en-US" dirty="0" smtClean="0">
                <a:solidFill>
                  <a:schemeClr val="bg2"/>
                </a:solidFill>
              </a:rPr>
              <a:t>€ / $38 + Shipping)</a:t>
            </a:r>
          </a:p>
          <a:p>
            <a:endParaRPr lang="en-US" dirty="0">
              <a:solidFill>
                <a:schemeClr val="bg2"/>
              </a:solidFill>
            </a:endParaRPr>
          </a:p>
          <a:p>
            <a:r>
              <a:rPr lang="en-US" dirty="0" smtClean="0">
                <a:solidFill>
                  <a:schemeClr val="bg2"/>
                </a:solidFill>
              </a:rPr>
              <a:t>Don’t expect to get it right the first time.</a:t>
            </a:r>
            <a:endParaRPr lang="en-US" dirty="0">
              <a:solidFill>
                <a:schemeClr val="bg2"/>
              </a:solidFill>
            </a:endParaRPr>
          </a:p>
        </p:txBody>
      </p:sp>
    </p:spTree>
    <p:extLst>
      <p:ext uri="{BB962C8B-B14F-4D97-AF65-F5344CB8AC3E}">
        <p14:creationId xmlns:p14="http://schemas.microsoft.com/office/powerpoint/2010/main" val="280635320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620073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smtClean="0">
                <a:solidFill>
                  <a:schemeClr val="bg1"/>
                </a:solidFill>
                <a:latin typeface="Imprint MT Shadow" pitchFamily="82" charset="0"/>
              </a:rPr>
              <a:t>But </a:t>
            </a:r>
            <a:r>
              <a:rPr lang="fr-FR" sz="3600" dirty="0" err="1" smtClean="0">
                <a:solidFill>
                  <a:schemeClr val="bg1"/>
                </a:solidFill>
                <a:latin typeface="Imprint MT Shadow" pitchFamily="82" charset="0"/>
              </a:rPr>
              <a:t>what</a:t>
            </a:r>
            <a:r>
              <a:rPr lang="fr-FR" sz="3600" dirty="0" smtClean="0">
                <a:solidFill>
                  <a:schemeClr val="bg1"/>
                </a:solidFill>
                <a:latin typeface="Imprint MT Shadow" pitchFamily="82" charset="0"/>
              </a:rPr>
              <a:t> about </a:t>
            </a:r>
            <a:r>
              <a:rPr lang="fr-FR" sz="3600" dirty="0" err="1" smtClean="0">
                <a:solidFill>
                  <a:schemeClr val="bg1"/>
                </a:solidFill>
                <a:latin typeface="Imprint MT Shadow" pitchFamily="82" charset="0"/>
              </a:rPr>
              <a:t>programming</a:t>
            </a:r>
            <a:r>
              <a:rPr lang="fr-FR" sz="3600" dirty="0" smtClean="0">
                <a:solidFill>
                  <a:schemeClr val="bg1"/>
                </a:solidFill>
                <a:latin typeface="Imprint MT Shadow" pitchFamily="82" charset="0"/>
              </a:rPr>
              <a:t>?</a:t>
            </a:r>
            <a:endParaRPr lang="fr-FR" sz="3600" dirty="0">
              <a:solidFill>
                <a:schemeClr val="bg1"/>
              </a:solidFill>
              <a:latin typeface="Imprint MT Shadow" pitchFamily="82" charset="0"/>
            </a:endParaRPr>
          </a:p>
        </p:txBody>
      </p:sp>
      <p:sp>
        <p:nvSpPr>
          <p:cNvPr id="3" name="TextBox 2"/>
          <p:cNvSpPr txBox="1"/>
          <p:nvPr/>
        </p:nvSpPr>
        <p:spPr>
          <a:xfrm>
            <a:off x="250824" y="908720"/>
            <a:ext cx="4825231" cy="1200329"/>
          </a:xfrm>
          <a:prstGeom prst="rect">
            <a:avLst/>
          </a:prstGeom>
          <a:noFill/>
        </p:spPr>
        <p:txBody>
          <a:bodyPr wrap="square" rtlCol="0">
            <a:spAutoFit/>
          </a:bodyPr>
          <a:lstStyle/>
          <a:p>
            <a:r>
              <a:rPr lang="en-US" dirty="0" smtClean="0">
                <a:solidFill>
                  <a:schemeClr val="bg2"/>
                </a:solidFill>
              </a:rPr>
              <a:t>This is where the Arduino starts to shine. Using the Arduino IDE is intuitive, comes with great example code, and it uploads quickly thanks to the 16 MHz AT Mega 16u2..</a:t>
            </a:r>
            <a:endParaRPr lang="en-US" dirty="0">
              <a:solidFill>
                <a:schemeClr val="bg2"/>
              </a:solidFill>
            </a:endParaRPr>
          </a:p>
        </p:txBody>
      </p:sp>
      <p:pic>
        <p:nvPicPr>
          <p:cNvPr id="409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9309" y="929680"/>
            <a:ext cx="2476500" cy="1143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250825" y="2204864"/>
            <a:ext cx="4639027" cy="646331"/>
          </a:xfrm>
          <a:prstGeom prst="rect">
            <a:avLst/>
          </a:prstGeom>
          <a:noFill/>
        </p:spPr>
        <p:txBody>
          <a:bodyPr wrap="none" rtlCol="0">
            <a:spAutoFit/>
          </a:bodyPr>
          <a:lstStyle/>
          <a:p>
            <a:r>
              <a:rPr lang="en-US" b="1" dirty="0" smtClean="0">
                <a:solidFill>
                  <a:srgbClr val="FFFF00"/>
                </a:solidFill>
              </a:rPr>
              <a:t>Verify</a:t>
            </a:r>
            <a:r>
              <a:rPr lang="en-US" dirty="0" smtClean="0">
                <a:solidFill>
                  <a:srgbClr val="FFFF00"/>
                </a:solidFill>
              </a:rPr>
              <a:t> – Think ‘Build’. Compiles it to binary, </a:t>
            </a:r>
          </a:p>
          <a:p>
            <a:r>
              <a:rPr lang="en-US" dirty="0" smtClean="0">
                <a:solidFill>
                  <a:srgbClr val="FFFF00"/>
                </a:solidFill>
              </a:rPr>
              <a:t>whines about errors.</a:t>
            </a:r>
            <a:endParaRPr lang="en-US" dirty="0">
              <a:solidFill>
                <a:srgbClr val="FFFF00"/>
              </a:solidFill>
            </a:endParaRPr>
          </a:p>
        </p:txBody>
      </p:sp>
      <p:sp>
        <p:nvSpPr>
          <p:cNvPr id="4" name="TextBox 3"/>
          <p:cNvSpPr txBox="1"/>
          <p:nvPr/>
        </p:nvSpPr>
        <p:spPr>
          <a:xfrm>
            <a:off x="2453142" y="2851195"/>
            <a:ext cx="3916521" cy="646331"/>
          </a:xfrm>
          <a:prstGeom prst="rect">
            <a:avLst/>
          </a:prstGeom>
          <a:noFill/>
        </p:spPr>
        <p:txBody>
          <a:bodyPr wrap="none" rtlCol="0">
            <a:spAutoFit/>
          </a:bodyPr>
          <a:lstStyle/>
          <a:p>
            <a:r>
              <a:rPr lang="en-US" b="1" dirty="0" smtClean="0">
                <a:solidFill>
                  <a:srgbClr val="FF0000"/>
                </a:solidFill>
              </a:rPr>
              <a:t>Upload</a:t>
            </a:r>
            <a:r>
              <a:rPr lang="en-US" dirty="0" smtClean="0">
                <a:solidFill>
                  <a:srgbClr val="FF0000"/>
                </a:solidFill>
              </a:rPr>
              <a:t> – Does just that. </a:t>
            </a:r>
          </a:p>
          <a:p>
            <a:r>
              <a:rPr lang="en-US" dirty="0" smtClean="0">
                <a:solidFill>
                  <a:srgbClr val="FF0000"/>
                </a:solidFill>
              </a:rPr>
              <a:t>Make sure the Arduino is plugged in.</a:t>
            </a:r>
            <a:endParaRPr lang="en-US" dirty="0">
              <a:solidFill>
                <a:srgbClr val="FF0000"/>
              </a:solidFill>
            </a:endParaRPr>
          </a:p>
        </p:txBody>
      </p:sp>
      <p:sp>
        <p:nvSpPr>
          <p:cNvPr id="5" name="TextBox 4"/>
          <p:cNvSpPr txBox="1"/>
          <p:nvPr/>
        </p:nvSpPr>
        <p:spPr>
          <a:xfrm>
            <a:off x="6451561" y="3286441"/>
            <a:ext cx="2035557" cy="369332"/>
          </a:xfrm>
          <a:prstGeom prst="rect">
            <a:avLst/>
          </a:prstGeom>
          <a:noFill/>
        </p:spPr>
        <p:txBody>
          <a:bodyPr wrap="none" rtlCol="0">
            <a:spAutoFit/>
          </a:bodyPr>
          <a:lstStyle/>
          <a:p>
            <a:r>
              <a:rPr lang="en-US" b="1" dirty="0" smtClean="0">
                <a:solidFill>
                  <a:schemeClr val="bg1"/>
                </a:solidFill>
              </a:rPr>
              <a:t>New, Open, Save</a:t>
            </a:r>
            <a:endParaRPr lang="en-US" b="1" dirty="0">
              <a:solidFill>
                <a:schemeClr val="bg1"/>
              </a:solidFill>
            </a:endParaRPr>
          </a:p>
        </p:txBody>
      </p:sp>
      <p:cxnSp>
        <p:nvCxnSpPr>
          <p:cNvPr id="9" name="Straight Arrow Connector 8"/>
          <p:cNvCxnSpPr>
            <a:endCxn id="4099" idx="1"/>
          </p:cNvCxnSpPr>
          <p:nvPr/>
        </p:nvCxnSpPr>
        <p:spPr>
          <a:xfrm flipV="1">
            <a:off x="4788024" y="1501180"/>
            <a:ext cx="1011285" cy="710868"/>
          </a:xfrm>
          <a:prstGeom prst="straightConnector1">
            <a:avLst/>
          </a:prstGeom>
          <a:ln w="38100">
            <a:solidFill>
              <a:srgbClr val="FFFF00"/>
            </a:solidFill>
            <a:tailEnd type="arrow"/>
          </a:ln>
        </p:spPr>
        <p:style>
          <a:lnRef idx="2">
            <a:schemeClr val="dk1"/>
          </a:lnRef>
          <a:fillRef idx="0">
            <a:schemeClr val="dk1"/>
          </a:fillRef>
          <a:effectRef idx="1">
            <a:schemeClr val="dk1"/>
          </a:effectRef>
          <a:fontRef idx="minor">
            <a:schemeClr val="tx1"/>
          </a:fontRef>
        </p:style>
      </p:cxnSp>
      <p:cxnSp>
        <p:nvCxnSpPr>
          <p:cNvPr id="12" name="Straight Arrow Connector 11"/>
          <p:cNvCxnSpPr/>
          <p:nvPr/>
        </p:nvCxnSpPr>
        <p:spPr>
          <a:xfrm flipV="1">
            <a:off x="5436096" y="1700809"/>
            <a:ext cx="720080" cy="1473551"/>
          </a:xfrm>
          <a:prstGeom prst="straightConnector1">
            <a:avLst/>
          </a:prstGeom>
          <a:ln w="38100">
            <a:solidFill>
              <a:srgbClr val="FF0000"/>
            </a:solidFill>
            <a:tailEnd type="arrow"/>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flipH="1" flipV="1">
            <a:off x="6729703" y="1700809"/>
            <a:ext cx="307856" cy="1585632"/>
          </a:xfrm>
          <a:prstGeom prst="straightConnector1">
            <a:avLst/>
          </a:prstGeom>
          <a:ln w="38100">
            <a:solidFill>
              <a:schemeClr val="bg1"/>
            </a:solidFill>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50781989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1992853"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err="1" smtClean="0">
                <a:solidFill>
                  <a:schemeClr val="bg1"/>
                </a:solidFill>
                <a:latin typeface="Imprint MT Shadow" pitchFamily="82" charset="0"/>
              </a:rPr>
              <a:t>Blink.ino</a:t>
            </a:r>
            <a:endParaRPr lang="fr-FR" sz="3600" dirty="0">
              <a:solidFill>
                <a:schemeClr val="bg1"/>
              </a:solidFill>
              <a:latin typeface="Imprint MT Shadow" pitchFamily="82" charset="0"/>
            </a:endParaRPr>
          </a:p>
        </p:txBody>
      </p:sp>
      <p:pic>
        <p:nvPicPr>
          <p:cNvPr id="512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4287" r="60510" b="32341"/>
          <a:stretch/>
        </p:blipFill>
        <p:spPr bwMode="auto">
          <a:xfrm>
            <a:off x="250825" y="764292"/>
            <a:ext cx="5138057" cy="39043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5508104" y="1988840"/>
            <a:ext cx="3339376" cy="369332"/>
          </a:xfrm>
          <a:prstGeom prst="rect">
            <a:avLst/>
          </a:prstGeom>
          <a:noFill/>
        </p:spPr>
        <p:txBody>
          <a:bodyPr wrap="none" rtlCol="0">
            <a:spAutoFit/>
          </a:bodyPr>
          <a:lstStyle/>
          <a:p>
            <a:r>
              <a:rPr lang="en-US" dirty="0" smtClean="0">
                <a:solidFill>
                  <a:schemeClr val="bg2"/>
                </a:solidFill>
              </a:rPr>
              <a:t>Define variables and constants</a:t>
            </a:r>
            <a:endParaRPr lang="en-US" dirty="0">
              <a:solidFill>
                <a:schemeClr val="bg2"/>
              </a:solidFill>
            </a:endParaRPr>
          </a:p>
        </p:txBody>
      </p:sp>
      <p:sp>
        <p:nvSpPr>
          <p:cNvPr id="7" name="TextBox 6"/>
          <p:cNvSpPr txBox="1"/>
          <p:nvPr/>
        </p:nvSpPr>
        <p:spPr>
          <a:xfrm>
            <a:off x="5508105" y="2492896"/>
            <a:ext cx="3528392" cy="923330"/>
          </a:xfrm>
          <a:prstGeom prst="rect">
            <a:avLst/>
          </a:prstGeom>
          <a:noFill/>
        </p:spPr>
        <p:txBody>
          <a:bodyPr wrap="square" rtlCol="0">
            <a:spAutoFit/>
          </a:bodyPr>
          <a:lstStyle/>
          <a:p>
            <a:r>
              <a:rPr lang="en-US" b="1" dirty="0" smtClean="0">
                <a:solidFill>
                  <a:schemeClr val="bg2"/>
                </a:solidFill>
              </a:rPr>
              <a:t>void setup()</a:t>
            </a:r>
          </a:p>
          <a:p>
            <a:r>
              <a:rPr lang="en-US" dirty="0" smtClean="0">
                <a:solidFill>
                  <a:schemeClr val="bg2"/>
                </a:solidFill>
              </a:rPr>
              <a:t>Called once, perform initialization tasks</a:t>
            </a:r>
            <a:endParaRPr lang="en-US" dirty="0">
              <a:solidFill>
                <a:schemeClr val="bg2"/>
              </a:solidFill>
            </a:endParaRPr>
          </a:p>
        </p:txBody>
      </p:sp>
      <p:sp>
        <p:nvSpPr>
          <p:cNvPr id="14" name="TextBox 13"/>
          <p:cNvSpPr txBox="1"/>
          <p:nvPr/>
        </p:nvSpPr>
        <p:spPr>
          <a:xfrm>
            <a:off x="5508104" y="3789040"/>
            <a:ext cx="3528392" cy="646331"/>
          </a:xfrm>
          <a:prstGeom prst="rect">
            <a:avLst/>
          </a:prstGeom>
          <a:noFill/>
        </p:spPr>
        <p:txBody>
          <a:bodyPr wrap="square" rtlCol="0">
            <a:spAutoFit/>
          </a:bodyPr>
          <a:lstStyle/>
          <a:p>
            <a:r>
              <a:rPr lang="en-US" b="1" dirty="0" smtClean="0">
                <a:solidFill>
                  <a:schemeClr val="bg2"/>
                </a:solidFill>
              </a:rPr>
              <a:t>void loop()</a:t>
            </a:r>
          </a:p>
          <a:p>
            <a:r>
              <a:rPr lang="en-US" dirty="0" smtClean="0">
                <a:solidFill>
                  <a:schemeClr val="bg2"/>
                </a:solidFill>
              </a:rPr>
              <a:t>Guess what it does?</a:t>
            </a:r>
            <a:endParaRPr lang="en-US" dirty="0">
              <a:solidFill>
                <a:schemeClr val="bg2"/>
              </a:solidFill>
            </a:endParaRPr>
          </a:p>
        </p:txBody>
      </p:sp>
    </p:spTree>
    <p:extLst>
      <p:ext uri="{BB962C8B-B14F-4D97-AF65-F5344CB8AC3E}">
        <p14:creationId xmlns:p14="http://schemas.microsoft.com/office/powerpoint/2010/main" val="348991577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2771913"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err="1" smtClean="0">
                <a:solidFill>
                  <a:schemeClr val="bg1"/>
                </a:solidFill>
                <a:latin typeface="Imprint MT Shadow" pitchFamily="82" charset="0"/>
              </a:rPr>
              <a:t>Why</a:t>
            </a:r>
            <a:r>
              <a:rPr lang="fr-FR" sz="3600" dirty="0" smtClean="0">
                <a:solidFill>
                  <a:schemeClr val="bg1"/>
                </a:solidFill>
                <a:latin typeface="Imprint MT Shadow" pitchFamily="82" charset="0"/>
              </a:rPr>
              <a:t> </a:t>
            </a:r>
            <a:r>
              <a:rPr lang="fr-FR" sz="3600" dirty="0" err="1" smtClean="0">
                <a:solidFill>
                  <a:schemeClr val="bg1"/>
                </a:solidFill>
                <a:latin typeface="Imprint MT Shadow" pitchFamily="82" charset="0"/>
              </a:rPr>
              <a:t>Bother</a:t>
            </a:r>
            <a:r>
              <a:rPr lang="fr-FR" sz="3600" dirty="0" smtClean="0">
                <a:solidFill>
                  <a:schemeClr val="bg1"/>
                </a:solidFill>
                <a:latin typeface="Imprint MT Shadow" pitchFamily="82" charset="0"/>
              </a:rPr>
              <a:t>?</a:t>
            </a:r>
            <a:endParaRPr lang="fr-FR" sz="3600" dirty="0">
              <a:solidFill>
                <a:schemeClr val="bg1"/>
              </a:solidFill>
              <a:latin typeface="Imprint MT Shadow" pitchFamily="82" charset="0"/>
            </a:endParaRPr>
          </a:p>
        </p:txBody>
      </p:sp>
      <p:sp>
        <p:nvSpPr>
          <p:cNvPr id="3080" name="Text Box 8"/>
          <p:cNvSpPr txBox="1">
            <a:spLocks noChangeArrowheads="1"/>
          </p:cNvSpPr>
          <p:nvPr/>
        </p:nvSpPr>
        <p:spPr bwMode="auto">
          <a:xfrm>
            <a:off x="466725" y="836612"/>
            <a:ext cx="8281988" cy="43205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just"/>
            <a:r>
              <a:rPr lang="fr-FR" sz="2000" b="1" dirty="0" err="1" smtClean="0">
                <a:solidFill>
                  <a:schemeClr val="bg2"/>
                </a:solidFill>
                <a:latin typeface="Verdana" pitchFamily="34" charset="0"/>
              </a:rPr>
              <a:t>Too</a:t>
            </a:r>
            <a:r>
              <a:rPr lang="fr-FR" sz="2000" b="1" dirty="0" smtClean="0">
                <a:solidFill>
                  <a:schemeClr val="bg2"/>
                </a:solidFill>
                <a:latin typeface="Verdana" pitchFamily="34" charset="0"/>
              </a:rPr>
              <a:t> </a:t>
            </a:r>
            <a:r>
              <a:rPr lang="fr-FR" sz="2000" b="1" dirty="0" err="1" smtClean="0">
                <a:solidFill>
                  <a:schemeClr val="bg2"/>
                </a:solidFill>
                <a:latin typeface="Verdana" pitchFamily="34" charset="0"/>
              </a:rPr>
              <a:t>often</a:t>
            </a:r>
            <a:r>
              <a:rPr lang="fr-FR" sz="2000" b="1" dirty="0" smtClean="0">
                <a:solidFill>
                  <a:schemeClr val="bg2"/>
                </a:solidFill>
                <a:latin typeface="Verdana" pitchFamily="34" charset="0"/>
              </a:rPr>
              <a:t>, </a:t>
            </a:r>
            <a:r>
              <a:rPr lang="fr-FR" sz="2000" b="1" dirty="0" err="1" smtClean="0">
                <a:solidFill>
                  <a:schemeClr val="bg2"/>
                </a:solidFill>
                <a:latin typeface="Verdana" pitchFamily="34" charset="0"/>
              </a:rPr>
              <a:t>our</a:t>
            </a:r>
            <a:r>
              <a:rPr lang="fr-FR" sz="2000" b="1" dirty="0" smtClean="0">
                <a:solidFill>
                  <a:schemeClr val="bg2"/>
                </a:solidFill>
                <a:latin typeface="Verdana" pitchFamily="34" charset="0"/>
              </a:rPr>
              <a:t> code </a:t>
            </a:r>
            <a:r>
              <a:rPr lang="fr-FR" sz="2000" b="1" dirty="0" err="1" smtClean="0">
                <a:solidFill>
                  <a:schemeClr val="bg2"/>
                </a:solidFill>
                <a:latin typeface="Verdana" pitchFamily="34" charset="0"/>
              </a:rPr>
              <a:t>is</a:t>
            </a:r>
            <a:r>
              <a:rPr lang="fr-FR" sz="2000" b="1" dirty="0" smtClean="0">
                <a:solidFill>
                  <a:schemeClr val="bg2"/>
                </a:solidFill>
                <a:latin typeface="Verdana" pitchFamily="34" charset="0"/>
              </a:rPr>
              <a:t> far </a:t>
            </a:r>
            <a:r>
              <a:rPr lang="fr-FR" sz="2000" b="1" dirty="0" err="1" smtClean="0">
                <a:solidFill>
                  <a:schemeClr val="bg2"/>
                </a:solidFill>
                <a:latin typeface="Verdana" pitchFamily="34" charset="0"/>
              </a:rPr>
              <a:t>abstracted</a:t>
            </a:r>
            <a:r>
              <a:rPr lang="fr-FR" sz="2000" b="1" dirty="0" smtClean="0">
                <a:solidFill>
                  <a:schemeClr val="bg2"/>
                </a:solidFill>
                <a:latin typeface="Verdana" pitchFamily="34" charset="0"/>
              </a:rPr>
              <a:t> </a:t>
            </a:r>
            <a:r>
              <a:rPr lang="fr-FR" sz="2000" b="1" dirty="0" err="1" smtClean="0">
                <a:solidFill>
                  <a:schemeClr val="bg2"/>
                </a:solidFill>
                <a:latin typeface="Verdana" pitchFamily="34" charset="0"/>
              </a:rPr>
              <a:t>from</a:t>
            </a:r>
            <a:r>
              <a:rPr lang="fr-FR" sz="2000" b="1" dirty="0" smtClean="0">
                <a:solidFill>
                  <a:schemeClr val="bg2"/>
                </a:solidFill>
                <a:latin typeface="Verdana" pitchFamily="34" charset="0"/>
              </a:rPr>
              <a:t> us on servers </a:t>
            </a:r>
            <a:r>
              <a:rPr lang="fr-FR" sz="2000" b="1" dirty="0" err="1" smtClean="0">
                <a:solidFill>
                  <a:schemeClr val="bg2"/>
                </a:solidFill>
                <a:latin typeface="Verdana" pitchFamily="34" charset="0"/>
              </a:rPr>
              <a:t>somewhere</a:t>
            </a:r>
            <a:r>
              <a:rPr lang="fr-FR" sz="2000" b="1" dirty="0" smtClean="0">
                <a:solidFill>
                  <a:schemeClr val="bg2"/>
                </a:solidFill>
                <a:latin typeface="Verdana" pitchFamily="34" charset="0"/>
              </a:rPr>
              <a:t>…</a:t>
            </a:r>
            <a:endParaRPr lang="fr-FR" sz="2000" b="1" dirty="0" smtClean="0">
              <a:solidFill>
                <a:schemeClr val="bg2"/>
              </a:solidFill>
              <a:latin typeface="Verdana" pitchFamily="34" charset="0"/>
            </a:endParaRPr>
          </a:p>
          <a:p>
            <a:pPr marL="342900" indent="-342900" algn="just">
              <a:buFont typeface="Arial" pitchFamily="34" charset="0"/>
              <a:buChar char="•"/>
            </a:pPr>
            <a:r>
              <a:rPr lang="fr-FR" sz="2000" b="1" dirty="0" smtClean="0">
                <a:solidFill>
                  <a:schemeClr val="bg2"/>
                </a:solidFill>
                <a:latin typeface="Verdana" pitchFamily="34" charset="0"/>
              </a:rPr>
              <a:t>…</a:t>
            </a:r>
            <a:r>
              <a:rPr lang="fr-FR" sz="2000" b="1" dirty="0" err="1" smtClean="0">
                <a:solidFill>
                  <a:schemeClr val="bg2"/>
                </a:solidFill>
                <a:latin typeface="Verdana" pitchFamily="34" charset="0"/>
              </a:rPr>
              <a:t>w</a:t>
            </a:r>
            <a:r>
              <a:rPr lang="fr-FR" sz="2000" b="1" dirty="0" err="1" smtClean="0">
                <a:solidFill>
                  <a:schemeClr val="bg2"/>
                </a:solidFill>
                <a:latin typeface="Verdana" pitchFamily="34" charset="0"/>
              </a:rPr>
              <a:t>hich</a:t>
            </a:r>
            <a:r>
              <a:rPr lang="fr-FR" sz="2000" b="1" dirty="0" smtClean="0">
                <a:solidFill>
                  <a:schemeClr val="bg2"/>
                </a:solidFill>
                <a:latin typeface="Verdana" pitchFamily="34" charset="0"/>
              </a:rPr>
              <a:t> </a:t>
            </a:r>
            <a:r>
              <a:rPr lang="fr-FR" sz="2000" b="1" dirty="0" err="1" smtClean="0">
                <a:solidFill>
                  <a:schemeClr val="bg2"/>
                </a:solidFill>
                <a:latin typeface="Verdana" pitchFamily="34" charset="0"/>
              </a:rPr>
              <a:t>sits</a:t>
            </a:r>
            <a:r>
              <a:rPr lang="fr-FR" sz="2000" b="1" dirty="0" smtClean="0">
                <a:solidFill>
                  <a:schemeClr val="bg2"/>
                </a:solidFill>
                <a:latin typeface="Verdana" pitchFamily="34" charset="0"/>
              </a:rPr>
              <a:t> </a:t>
            </a:r>
            <a:r>
              <a:rPr lang="fr-FR" sz="2000" b="1" dirty="0" err="1" smtClean="0">
                <a:solidFill>
                  <a:schemeClr val="bg2"/>
                </a:solidFill>
                <a:latin typeface="Verdana" pitchFamily="34" charset="0"/>
              </a:rPr>
              <a:t>atop</a:t>
            </a:r>
            <a:r>
              <a:rPr lang="fr-FR" sz="2000" b="1" dirty="0" smtClean="0">
                <a:solidFill>
                  <a:schemeClr val="bg2"/>
                </a:solidFill>
                <a:latin typeface="Verdana" pitchFamily="34" charset="0"/>
              </a:rPr>
              <a:t> a </a:t>
            </a:r>
            <a:r>
              <a:rPr lang="fr-FR" sz="2000" b="1" dirty="0" err="1" smtClean="0">
                <a:solidFill>
                  <a:schemeClr val="bg2"/>
                </a:solidFill>
                <a:latin typeface="Verdana" pitchFamily="34" charset="0"/>
              </a:rPr>
              <a:t>stack</a:t>
            </a:r>
            <a:r>
              <a:rPr lang="fr-FR" sz="2000" b="1" dirty="0" smtClean="0">
                <a:solidFill>
                  <a:schemeClr val="bg2"/>
                </a:solidFill>
                <a:latin typeface="Verdana" pitchFamily="34" charset="0"/>
              </a:rPr>
              <a:t> </a:t>
            </a:r>
            <a:r>
              <a:rPr lang="fr-FR" sz="2000" b="1" dirty="0" err="1" smtClean="0">
                <a:solidFill>
                  <a:schemeClr val="bg2"/>
                </a:solidFill>
                <a:latin typeface="Verdana" pitchFamily="34" charset="0"/>
              </a:rPr>
              <a:t>like</a:t>
            </a:r>
            <a:r>
              <a:rPr lang="fr-FR" sz="2000" b="1" dirty="0" smtClean="0">
                <a:solidFill>
                  <a:schemeClr val="bg2"/>
                </a:solidFill>
                <a:latin typeface="Verdana" pitchFamily="34" charset="0"/>
              </a:rPr>
              <a:t> Java or .NET, </a:t>
            </a:r>
            <a:r>
              <a:rPr lang="fr-FR" sz="2000" b="1" dirty="0" err="1" smtClean="0">
                <a:solidFill>
                  <a:schemeClr val="bg2"/>
                </a:solidFill>
                <a:latin typeface="Verdana" pitchFamily="34" charset="0"/>
              </a:rPr>
              <a:t>abstracting</a:t>
            </a:r>
            <a:r>
              <a:rPr lang="fr-FR" sz="2000" b="1" dirty="0" smtClean="0">
                <a:solidFill>
                  <a:schemeClr val="bg2"/>
                </a:solidFill>
                <a:latin typeface="Verdana" pitchFamily="34" charset="0"/>
              </a:rPr>
              <a:t> the </a:t>
            </a:r>
            <a:r>
              <a:rPr lang="fr-FR" sz="2000" b="1" dirty="0" smtClean="0">
                <a:solidFill>
                  <a:schemeClr val="bg2"/>
                </a:solidFill>
                <a:latin typeface="Verdana" pitchFamily="34" charset="0"/>
              </a:rPr>
              <a:t>OS…</a:t>
            </a:r>
            <a:endParaRPr lang="fr-FR" sz="2000" b="1" dirty="0" smtClean="0">
              <a:solidFill>
                <a:schemeClr val="bg2"/>
              </a:solidFill>
              <a:latin typeface="Verdana" pitchFamily="34" charset="0"/>
            </a:endParaRPr>
          </a:p>
          <a:p>
            <a:pPr marL="342900" indent="-342900" algn="just">
              <a:buFont typeface="Arial" pitchFamily="34" charset="0"/>
              <a:buChar char="•"/>
            </a:pPr>
            <a:r>
              <a:rPr lang="fr-FR" sz="2000" b="1" dirty="0" smtClean="0">
                <a:solidFill>
                  <a:schemeClr val="bg2"/>
                </a:solidFill>
                <a:latin typeface="Verdana" pitchFamily="34" charset="0"/>
              </a:rPr>
              <a:t>…</a:t>
            </a:r>
            <a:r>
              <a:rPr lang="fr-FR" sz="2000" b="1" dirty="0" err="1" smtClean="0">
                <a:solidFill>
                  <a:schemeClr val="bg2"/>
                </a:solidFill>
                <a:latin typeface="Verdana" pitchFamily="34" charset="0"/>
              </a:rPr>
              <a:t>w</a:t>
            </a:r>
            <a:r>
              <a:rPr lang="fr-FR" sz="2000" b="1" dirty="0" err="1" smtClean="0">
                <a:solidFill>
                  <a:schemeClr val="bg2"/>
                </a:solidFill>
                <a:latin typeface="Verdana" pitchFamily="34" charset="0"/>
              </a:rPr>
              <a:t>hich</a:t>
            </a:r>
            <a:r>
              <a:rPr lang="fr-FR" sz="2000" b="1" dirty="0" smtClean="0">
                <a:solidFill>
                  <a:schemeClr val="bg2"/>
                </a:solidFill>
                <a:latin typeface="Verdana" pitchFamily="34" charset="0"/>
              </a:rPr>
              <a:t> </a:t>
            </a:r>
            <a:r>
              <a:rPr lang="fr-FR" sz="2000" b="1" dirty="0" err="1" smtClean="0">
                <a:solidFill>
                  <a:schemeClr val="bg2"/>
                </a:solidFill>
                <a:latin typeface="Verdana" pitchFamily="34" charset="0"/>
              </a:rPr>
              <a:t>sits</a:t>
            </a:r>
            <a:r>
              <a:rPr lang="fr-FR" sz="2000" b="1" dirty="0" smtClean="0">
                <a:solidFill>
                  <a:schemeClr val="bg2"/>
                </a:solidFill>
                <a:latin typeface="Verdana" pitchFamily="34" charset="0"/>
              </a:rPr>
              <a:t> </a:t>
            </a:r>
            <a:r>
              <a:rPr lang="fr-FR" sz="2000" b="1" dirty="0" err="1" smtClean="0">
                <a:solidFill>
                  <a:schemeClr val="bg2"/>
                </a:solidFill>
                <a:latin typeface="Verdana" pitchFamily="34" charset="0"/>
              </a:rPr>
              <a:t>atop</a:t>
            </a:r>
            <a:r>
              <a:rPr lang="fr-FR" sz="2000" b="1" dirty="0" smtClean="0">
                <a:solidFill>
                  <a:schemeClr val="bg2"/>
                </a:solidFill>
                <a:latin typeface="Verdana" pitchFamily="34" charset="0"/>
              </a:rPr>
              <a:t> an OS </a:t>
            </a:r>
            <a:r>
              <a:rPr lang="fr-FR" sz="2000" b="1" dirty="0" err="1" smtClean="0">
                <a:solidFill>
                  <a:schemeClr val="bg2"/>
                </a:solidFill>
                <a:latin typeface="Verdana" pitchFamily="34" charset="0"/>
              </a:rPr>
              <a:t>like</a:t>
            </a:r>
            <a:r>
              <a:rPr lang="fr-FR" sz="2000" b="1" dirty="0" smtClean="0">
                <a:solidFill>
                  <a:schemeClr val="bg2"/>
                </a:solidFill>
                <a:latin typeface="Verdana" pitchFamily="34" charset="0"/>
              </a:rPr>
              <a:t> Windows or Linux, </a:t>
            </a:r>
            <a:r>
              <a:rPr lang="fr-FR" sz="2000" b="1" dirty="0" err="1" smtClean="0">
                <a:solidFill>
                  <a:schemeClr val="bg2"/>
                </a:solidFill>
                <a:latin typeface="Verdana" pitchFamily="34" charset="0"/>
              </a:rPr>
              <a:t>that</a:t>
            </a:r>
            <a:r>
              <a:rPr lang="fr-FR" sz="2000" b="1" dirty="0" smtClean="0">
                <a:solidFill>
                  <a:schemeClr val="bg2"/>
                </a:solidFill>
                <a:latin typeface="Verdana" pitchFamily="34" charset="0"/>
              </a:rPr>
              <a:t> abstracts the </a:t>
            </a:r>
            <a:r>
              <a:rPr lang="fr-FR" sz="2000" b="1" dirty="0" smtClean="0">
                <a:solidFill>
                  <a:schemeClr val="bg2"/>
                </a:solidFill>
                <a:latin typeface="Verdana" pitchFamily="34" charset="0"/>
              </a:rPr>
              <a:t>drivers…</a:t>
            </a:r>
            <a:endParaRPr lang="fr-FR" sz="2000" b="1" dirty="0" smtClean="0">
              <a:solidFill>
                <a:schemeClr val="bg2"/>
              </a:solidFill>
              <a:latin typeface="Verdana" pitchFamily="34" charset="0"/>
            </a:endParaRPr>
          </a:p>
          <a:p>
            <a:pPr marL="342900" indent="-342900" algn="just">
              <a:buFont typeface="Arial" pitchFamily="34" charset="0"/>
              <a:buChar char="•"/>
            </a:pPr>
            <a:r>
              <a:rPr lang="fr-FR" sz="2000" b="1" dirty="0" smtClean="0">
                <a:solidFill>
                  <a:schemeClr val="bg2"/>
                </a:solidFill>
                <a:latin typeface="Verdana" pitchFamily="34" charset="0"/>
              </a:rPr>
              <a:t>…</a:t>
            </a:r>
            <a:r>
              <a:rPr lang="fr-FR" sz="2000" b="1" dirty="0" err="1" smtClean="0">
                <a:solidFill>
                  <a:schemeClr val="bg2"/>
                </a:solidFill>
                <a:latin typeface="Verdana" pitchFamily="34" charset="0"/>
              </a:rPr>
              <a:t>which</a:t>
            </a:r>
            <a:r>
              <a:rPr lang="fr-FR" sz="2000" b="1" dirty="0" smtClean="0">
                <a:solidFill>
                  <a:schemeClr val="bg2"/>
                </a:solidFill>
                <a:latin typeface="Verdana" pitchFamily="34" charset="0"/>
              </a:rPr>
              <a:t> </a:t>
            </a:r>
            <a:r>
              <a:rPr lang="fr-FR" sz="2000" b="1" dirty="0" err="1" smtClean="0">
                <a:solidFill>
                  <a:schemeClr val="bg2"/>
                </a:solidFill>
                <a:latin typeface="Verdana" pitchFamily="34" charset="0"/>
              </a:rPr>
              <a:t>forms</a:t>
            </a:r>
            <a:r>
              <a:rPr lang="fr-FR" sz="2000" b="1" dirty="0" smtClean="0">
                <a:solidFill>
                  <a:schemeClr val="bg2"/>
                </a:solidFill>
                <a:latin typeface="Verdana" pitchFamily="34" charset="0"/>
              </a:rPr>
              <a:t> a </a:t>
            </a:r>
            <a:r>
              <a:rPr lang="fr-FR" sz="2000" b="1" dirty="0" smtClean="0">
                <a:solidFill>
                  <a:schemeClr val="bg2"/>
                </a:solidFill>
                <a:latin typeface="Verdana" pitchFamily="34" charset="0"/>
              </a:rPr>
              <a:t>HAL (Hardware Abstraction Layer) </a:t>
            </a:r>
            <a:r>
              <a:rPr lang="fr-FR" sz="2000" b="1" dirty="0" err="1" smtClean="0">
                <a:solidFill>
                  <a:schemeClr val="bg2"/>
                </a:solidFill>
                <a:latin typeface="Verdana" pitchFamily="34" charset="0"/>
              </a:rPr>
              <a:t>that</a:t>
            </a:r>
            <a:r>
              <a:rPr lang="fr-FR" sz="2000" b="1" dirty="0" smtClean="0">
                <a:solidFill>
                  <a:schemeClr val="bg2"/>
                </a:solidFill>
                <a:latin typeface="Verdana" pitchFamily="34" charset="0"/>
              </a:rPr>
              <a:t> </a:t>
            </a:r>
            <a:r>
              <a:rPr lang="fr-FR" sz="2000" b="1" dirty="0" err="1" smtClean="0">
                <a:solidFill>
                  <a:schemeClr val="bg2"/>
                </a:solidFill>
                <a:latin typeface="Verdana" pitchFamily="34" charset="0"/>
              </a:rPr>
              <a:t>makes</a:t>
            </a:r>
            <a:r>
              <a:rPr lang="fr-FR" sz="2000" b="1" dirty="0" smtClean="0">
                <a:solidFill>
                  <a:schemeClr val="bg2"/>
                </a:solidFill>
                <a:latin typeface="Verdana" pitchFamily="34" charset="0"/>
              </a:rPr>
              <a:t> </a:t>
            </a:r>
            <a:r>
              <a:rPr lang="fr-FR" sz="2000" b="1" dirty="0" smtClean="0">
                <a:solidFill>
                  <a:schemeClr val="bg2"/>
                </a:solidFill>
                <a:latin typeface="Verdana" pitchFamily="34" charset="0"/>
              </a:rPr>
              <a:t>sure the OS </a:t>
            </a:r>
            <a:r>
              <a:rPr lang="fr-FR" sz="2000" b="1" dirty="0" err="1" smtClean="0">
                <a:solidFill>
                  <a:schemeClr val="bg2"/>
                </a:solidFill>
                <a:latin typeface="Verdana" pitchFamily="34" charset="0"/>
              </a:rPr>
              <a:t>doesn’t</a:t>
            </a:r>
            <a:r>
              <a:rPr lang="fr-FR" sz="2000" b="1" dirty="0" smtClean="0">
                <a:solidFill>
                  <a:schemeClr val="bg2"/>
                </a:solidFill>
                <a:latin typeface="Verdana" pitchFamily="34" charset="0"/>
              </a:rPr>
              <a:t> </a:t>
            </a:r>
            <a:r>
              <a:rPr lang="fr-FR" sz="2000" b="1" dirty="0" err="1" smtClean="0">
                <a:solidFill>
                  <a:schemeClr val="bg2"/>
                </a:solidFill>
                <a:latin typeface="Verdana" pitchFamily="34" charset="0"/>
              </a:rPr>
              <a:t>get</a:t>
            </a:r>
            <a:r>
              <a:rPr lang="fr-FR" sz="2000" b="1" dirty="0" smtClean="0">
                <a:solidFill>
                  <a:schemeClr val="bg2"/>
                </a:solidFill>
                <a:latin typeface="Verdana" pitchFamily="34" charset="0"/>
              </a:rPr>
              <a:t> </a:t>
            </a:r>
            <a:r>
              <a:rPr lang="fr-FR" sz="2000" b="1" dirty="0" err="1" smtClean="0">
                <a:solidFill>
                  <a:schemeClr val="bg2"/>
                </a:solidFill>
                <a:latin typeface="Verdana" pitchFamily="34" charset="0"/>
              </a:rPr>
              <a:t>much</a:t>
            </a:r>
            <a:r>
              <a:rPr lang="fr-FR" sz="2000" b="1" dirty="0" smtClean="0">
                <a:solidFill>
                  <a:schemeClr val="bg2"/>
                </a:solidFill>
                <a:latin typeface="Verdana" pitchFamily="34" charset="0"/>
              </a:rPr>
              <a:t> direct </a:t>
            </a:r>
            <a:r>
              <a:rPr lang="fr-FR" sz="2000" b="1" dirty="0" err="1" smtClean="0">
                <a:solidFill>
                  <a:schemeClr val="bg2"/>
                </a:solidFill>
                <a:latin typeface="Verdana" pitchFamily="34" charset="0"/>
              </a:rPr>
              <a:t>access</a:t>
            </a:r>
            <a:r>
              <a:rPr lang="fr-FR" sz="2000" b="1" dirty="0" smtClean="0">
                <a:solidFill>
                  <a:schemeClr val="bg2"/>
                </a:solidFill>
                <a:latin typeface="Verdana" pitchFamily="34" charset="0"/>
              </a:rPr>
              <a:t>…</a:t>
            </a:r>
            <a:endParaRPr lang="fr-FR" sz="2000" b="1" dirty="0" smtClean="0">
              <a:solidFill>
                <a:schemeClr val="bg2"/>
              </a:solidFill>
              <a:latin typeface="Verdana" pitchFamily="34" charset="0"/>
            </a:endParaRPr>
          </a:p>
          <a:p>
            <a:pPr marL="342900" indent="-342900" algn="just">
              <a:buFont typeface="Arial" pitchFamily="34" charset="0"/>
              <a:buChar char="•"/>
            </a:pPr>
            <a:r>
              <a:rPr lang="fr-FR" sz="2000" b="1" dirty="0" smtClean="0">
                <a:solidFill>
                  <a:schemeClr val="bg2"/>
                </a:solidFill>
                <a:latin typeface="Verdana" pitchFamily="34" charset="0"/>
              </a:rPr>
              <a:t>…</a:t>
            </a:r>
            <a:r>
              <a:rPr lang="fr-FR" sz="2000" b="1" dirty="0" err="1" smtClean="0">
                <a:solidFill>
                  <a:schemeClr val="bg2"/>
                </a:solidFill>
                <a:latin typeface="Verdana" pitchFamily="34" charset="0"/>
              </a:rPr>
              <a:t>which</a:t>
            </a:r>
            <a:r>
              <a:rPr lang="fr-FR" sz="2000" b="1" dirty="0" smtClean="0">
                <a:solidFill>
                  <a:schemeClr val="bg2"/>
                </a:solidFill>
                <a:latin typeface="Verdana" pitchFamily="34" charset="0"/>
              </a:rPr>
              <a:t> </a:t>
            </a:r>
            <a:r>
              <a:rPr lang="fr-FR" sz="2000" b="1" dirty="0" err="1" smtClean="0">
                <a:solidFill>
                  <a:schemeClr val="bg2"/>
                </a:solidFill>
                <a:latin typeface="Verdana" pitchFamily="34" charset="0"/>
              </a:rPr>
              <a:t>then</a:t>
            </a:r>
            <a:r>
              <a:rPr lang="fr-FR" sz="2000" b="1" dirty="0" smtClean="0">
                <a:solidFill>
                  <a:schemeClr val="bg2"/>
                </a:solidFill>
                <a:latin typeface="Verdana" pitchFamily="34" charset="0"/>
              </a:rPr>
              <a:t> </a:t>
            </a:r>
            <a:r>
              <a:rPr lang="fr-FR" sz="2000" b="1" dirty="0" err="1" smtClean="0">
                <a:solidFill>
                  <a:schemeClr val="bg2"/>
                </a:solidFill>
                <a:latin typeface="Verdana" pitchFamily="34" charset="0"/>
              </a:rPr>
              <a:t>makes</a:t>
            </a:r>
            <a:r>
              <a:rPr lang="fr-FR" sz="2000" b="1" dirty="0" smtClean="0">
                <a:solidFill>
                  <a:schemeClr val="bg2"/>
                </a:solidFill>
                <a:latin typeface="Verdana" pitchFamily="34" charset="0"/>
              </a:rPr>
              <a:t> </a:t>
            </a:r>
            <a:r>
              <a:rPr lang="fr-FR" sz="2000" b="1" dirty="0" err="1" smtClean="0">
                <a:solidFill>
                  <a:schemeClr val="bg2"/>
                </a:solidFill>
                <a:latin typeface="Verdana" pitchFamily="34" charset="0"/>
              </a:rPr>
              <a:t>its</a:t>
            </a:r>
            <a:r>
              <a:rPr lang="fr-FR" sz="2000" b="1" dirty="0" smtClean="0">
                <a:solidFill>
                  <a:schemeClr val="bg2"/>
                </a:solidFill>
                <a:latin typeface="Verdana" pitchFamily="34" charset="0"/>
              </a:rPr>
              <a:t> </a:t>
            </a:r>
            <a:r>
              <a:rPr lang="fr-FR" sz="2000" b="1" dirty="0" err="1" smtClean="0">
                <a:solidFill>
                  <a:schemeClr val="bg2"/>
                </a:solidFill>
                <a:latin typeface="Verdana" pitchFamily="34" charset="0"/>
              </a:rPr>
              <a:t>way</a:t>
            </a:r>
            <a:r>
              <a:rPr lang="fr-FR" sz="2000" b="1" dirty="0" smtClean="0">
                <a:solidFill>
                  <a:schemeClr val="bg2"/>
                </a:solidFill>
                <a:latin typeface="Verdana" pitchFamily="34" charset="0"/>
              </a:rPr>
              <a:t> to the hardware, if </a:t>
            </a:r>
            <a:r>
              <a:rPr lang="fr-FR" sz="2000" b="1" dirty="0" err="1" smtClean="0">
                <a:solidFill>
                  <a:schemeClr val="bg2"/>
                </a:solidFill>
                <a:latin typeface="Verdana" pitchFamily="34" charset="0"/>
              </a:rPr>
              <a:t>there’s</a:t>
            </a:r>
            <a:r>
              <a:rPr lang="fr-FR" sz="2000" b="1" dirty="0" smtClean="0">
                <a:solidFill>
                  <a:schemeClr val="bg2"/>
                </a:solidFill>
                <a:latin typeface="Verdana" pitchFamily="34" charset="0"/>
              </a:rPr>
              <a:t> no </a:t>
            </a:r>
            <a:r>
              <a:rPr lang="fr-FR" sz="2000" b="1" dirty="0" err="1" smtClean="0">
                <a:solidFill>
                  <a:schemeClr val="bg2"/>
                </a:solidFill>
                <a:latin typeface="Verdana" pitchFamily="34" charset="0"/>
              </a:rPr>
              <a:t>hypervisor</a:t>
            </a:r>
            <a:r>
              <a:rPr lang="fr-FR" sz="2000" b="1" dirty="0" smtClean="0">
                <a:solidFill>
                  <a:schemeClr val="bg2"/>
                </a:solidFill>
                <a:latin typeface="Verdana" pitchFamily="34" charset="0"/>
              </a:rPr>
              <a:t> or </a:t>
            </a:r>
            <a:r>
              <a:rPr lang="fr-FR" sz="2000" b="1" dirty="0" smtClean="0">
                <a:solidFill>
                  <a:schemeClr val="bg2"/>
                </a:solidFill>
                <a:latin typeface="Verdana" pitchFamily="34" charset="0"/>
              </a:rPr>
              <a:t>VM </a:t>
            </a:r>
            <a:r>
              <a:rPr lang="fr-FR" sz="2000" b="1" dirty="0" err="1" smtClean="0">
                <a:solidFill>
                  <a:schemeClr val="bg2"/>
                </a:solidFill>
                <a:latin typeface="Verdana" pitchFamily="34" charset="0"/>
              </a:rPr>
              <a:t>adding</a:t>
            </a:r>
            <a:r>
              <a:rPr lang="fr-FR" sz="2000" b="1" dirty="0" smtClean="0">
                <a:solidFill>
                  <a:schemeClr val="bg2"/>
                </a:solidFill>
                <a:latin typeface="Verdana" pitchFamily="34" charset="0"/>
              </a:rPr>
              <a:t> more </a:t>
            </a:r>
            <a:r>
              <a:rPr lang="fr-FR" sz="2000" b="1" dirty="0" err="1" smtClean="0">
                <a:solidFill>
                  <a:schemeClr val="bg2"/>
                </a:solidFill>
                <a:latin typeface="Verdana" pitchFamily="34" charset="0"/>
              </a:rPr>
              <a:t>layers</a:t>
            </a:r>
            <a:r>
              <a:rPr lang="fr-FR" sz="2000" b="1" dirty="0" smtClean="0">
                <a:solidFill>
                  <a:schemeClr val="bg2"/>
                </a:solidFill>
                <a:latin typeface="Verdana" pitchFamily="34" charset="0"/>
              </a:rPr>
              <a:t> in </a:t>
            </a:r>
            <a:r>
              <a:rPr lang="fr-FR" sz="2000" b="1" dirty="0" err="1" smtClean="0">
                <a:solidFill>
                  <a:schemeClr val="bg2"/>
                </a:solidFill>
                <a:latin typeface="Verdana" pitchFamily="34" charset="0"/>
              </a:rPr>
              <a:t>between</a:t>
            </a:r>
            <a:r>
              <a:rPr lang="fr-FR" sz="2000" b="1" dirty="0" smtClean="0">
                <a:solidFill>
                  <a:schemeClr val="bg2"/>
                </a:solidFill>
                <a:latin typeface="Verdana" pitchFamily="34" charset="0"/>
              </a:rPr>
              <a:t>…</a:t>
            </a:r>
            <a:endParaRPr lang="fr-FR" sz="2000" b="1" dirty="0" smtClean="0">
              <a:solidFill>
                <a:schemeClr val="bg2"/>
              </a:solidFill>
              <a:latin typeface="Verdana" pitchFamily="34" charset="0"/>
            </a:endParaRPr>
          </a:p>
          <a:p>
            <a:pPr algn="just"/>
            <a:endParaRPr lang="fr-FR" sz="2000" b="1" dirty="0">
              <a:solidFill>
                <a:schemeClr val="bg2"/>
              </a:solidFill>
              <a:latin typeface="Verdana" pitchFamily="34" charset="0"/>
            </a:endParaRPr>
          </a:p>
          <a:p>
            <a:pPr algn="just"/>
            <a:r>
              <a:rPr lang="fr-FR" sz="2000" b="1" dirty="0" err="1" smtClean="0">
                <a:solidFill>
                  <a:schemeClr val="bg2">
                    <a:lumMod val="40000"/>
                    <a:lumOff val="60000"/>
                  </a:schemeClr>
                </a:solidFill>
                <a:latin typeface="Verdana" pitchFamily="34" charset="0"/>
              </a:rPr>
              <a:t>Bother</a:t>
            </a:r>
            <a:r>
              <a:rPr lang="fr-FR" sz="2000" b="1" dirty="0" smtClean="0">
                <a:solidFill>
                  <a:schemeClr val="bg2">
                    <a:lumMod val="40000"/>
                    <a:lumOff val="60000"/>
                  </a:schemeClr>
                </a:solidFill>
                <a:latin typeface="Verdana" pitchFamily="34" charset="0"/>
              </a:rPr>
              <a:t> </a:t>
            </a:r>
            <a:r>
              <a:rPr lang="fr-FR" sz="2000" b="1" dirty="0" err="1" smtClean="0">
                <a:solidFill>
                  <a:schemeClr val="bg2">
                    <a:lumMod val="40000"/>
                    <a:lumOff val="60000"/>
                  </a:schemeClr>
                </a:solidFill>
                <a:latin typeface="Verdana" pitchFamily="34" charset="0"/>
              </a:rPr>
              <a:t>because</a:t>
            </a:r>
            <a:r>
              <a:rPr lang="fr-FR" sz="2000" b="1" dirty="0" smtClean="0">
                <a:solidFill>
                  <a:schemeClr val="bg2">
                    <a:lumMod val="40000"/>
                    <a:lumOff val="60000"/>
                  </a:schemeClr>
                </a:solidFill>
                <a:latin typeface="Verdana" pitchFamily="34" charset="0"/>
              </a:rPr>
              <a:t> </a:t>
            </a:r>
            <a:r>
              <a:rPr lang="fr-FR" sz="2000" b="1" dirty="0" err="1" smtClean="0">
                <a:solidFill>
                  <a:schemeClr val="bg2">
                    <a:lumMod val="40000"/>
                    <a:lumOff val="60000"/>
                  </a:schemeClr>
                </a:solidFill>
                <a:latin typeface="Verdana" pitchFamily="34" charset="0"/>
              </a:rPr>
              <a:t>it’s</a:t>
            </a:r>
            <a:r>
              <a:rPr lang="fr-FR" sz="2000" b="1" dirty="0" smtClean="0">
                <a:solidFill>
                  <a:schemeClr val="bg2">
                    <a:lumMod val="40000"/>
                    <a:lumOff val="60000"/>
                  </a:schemeClr>
                </a:solidFill>
                <a:latin typeface="Verdana" pitchFamily="34" charset="0"/>
              </a:rPr>
              <a:t> fun!</a:t>
            </a:r>
            <a:endParaRPr lang="fr-FR" sz="2000" b="1" dirty="0">
              <a:solidFill>
                <a:schemeClr val="bg2">
                  <a:lumMod val="40000"/>
                  <a:lumOff val="60000"/>
                </a:schemeClr>
              </a:solidFill>
              <a:latin typeface="Verdana" pitchFamily="34" charset="0"/>
            </a:endParaRPr>
          </a:p>
        </p:txBody>
      </p:sp>
      <p:pic>
        <p:nvPicPr>
          <p:cNvPr id="29698" name="Picture 2" descr="http://images.bit-tech.net/content_images/2013/03/raspberry-pi-case-competition-update/pi1l.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60032" y="4437112"/>
            <a:ext cx="2880320" cy="230425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2381" r="56272" b="-5303"/>
          <a:stretch/>
        </p:blipFill>
        <p:spPr bwMode="auto">
          <a:xfrm>
            <a:off x="4484676" y="0"/>
            <a:ext cx="4576862" cy="63367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 Box 7"/>
          <p:cNvSpPr txBox="1">
            <a:spLocks noChangeArrowheads="1"/>
          </p:cNvSpPr>
          <p:nvPr/>
        </p:nvSpPr>
        <p:spPr bwMode="auto">
          <a:xfrm>
            <a:off x="250825" y="115888"/>
            <a:ext cx="423385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smtClean="0">
                <a:solidFill>
                  <a:schemeClr val="bg1"/>
                </a:solidFill>
                <a:latin typeface="Imprint MT Shadow" pitchFamily="82" charset="0"/>
              </a:rPr>
              <a:t>More </a:t>
            </a:r>
            <a:r>
              <a:rPr lang="fr-FR" sz="3600" dirty="0" err="1" smtClean="0">
                <a:solidFill>
                  <a:schemeClr val="bg1"/>
                </a:solidFill>
                <a:latin typeface="Imprint MT Shadow" pitchFamily="82" charset="0"/>
              </a:rPr>
              <a:t>Example</a:t>
            </a:r>
            <a:r>
              <a:rPr lang="fr-FR" sz="3600" dirty="0" smtClean="0">
                <a:solidFill>
                  <a:schemeClr val="bg1"/>
                </a:solidFill>
                <a:latin typeface="Imprint MT Shadow" pitchFamily="82" charset="0"/>
              </a:rPr>
              <a:t> Code</a:t>
            </a:r>
            <a:endParaRPr lang="fr-FR" sz="3600" dirty="0">
              <a:solidFill>
                <a:schemeClr val="bg1"/>
              </a:solidFill>
              <a:latin typeface="Imprint MT Shadow" pitchFamily="82" charset="0"/>
            </a:endParaRPr>
          </a:p>
        </p:txBody>
      </p:sp>
      <p:sp>
        <p:nvSpPr>
          <p:cNvPr id="4" name="TextBox 3"/>
          <p:cNvSpPr txBox="1"/>
          <p:nvPr/>
        </p:nvSpPr>
        <p:spPr>
          <a:xfrm>
            <a:off x="250825" y="980728"/>
            <a:ext cx="3528392" cy="2585323"/>
          </a:xfrm>
          <a:prstGeom prst="rect">
            <a:avLst/>
          </a:prstGeom>
          <a:noFill/>
        </p:spPr>
        <p:txBody>
          <a:bodyPr wrap="square" rtlCol="0">
            <a:spAutoFit/>
          </a:bodyPr>
          <a:lstStyle/>
          <a:p>
            <a:r>
              <a:rPr lang="en-US" dirty="0" smtClean="0">
                <a:solidFill>
                  <a:schemeClr val="bg2"/>
                </a:solidFill>
              </a:rPr>
              <a:t>No, really – the sample code provided is EXTREMELY comprehensive.</a:t>
            </a:r>
          </a:p>
          <a:p>
            <a:endParaRPr lang="en-US" dirty="0">
              <a:solidFill>
                <a:schemeClr val="bg2"/>
              </a:solidFill>
            </a:endParaRPr>
          </a:p>
          <a:p>
            <a:r>
              <a:rPr lang="en-US" dirty="0" smtClean="0">
                <a:solidFill>
                  <a:schemeClr val="bg2"/>
                </a:solidFill>
              </a:rPr>
              <a:t>Start by looking through it for something similar to what you’re trying to accomplish; chances are good something’s in there and working.</a:t>
            </a:r>
            <a:endParaRPr lang="en-US" dirty="0">
              <a:solidFill>
                <a:schemeClr val="bg2"/>
              </a:solidFill>
            </a:endParaRPr>
          </a:p>
        </p:txBody>
      </p:sp>
    </p:spTree>
    <p:extLst>
      <p:ext uri="{BB962C8B-B14F-4D97-AF65-F5344CB8AC3E}">
        <p14:creationId xmlns:p14="http://schemas.microsoft.com/office/powerpoint/2010/main" val="165535711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7"/>
          <p:cNvSpPr txBox="1">
            <a:spLocks noChangeArrowheads="1"/>
          </p:cNvSpPr>
          <p:nvPr/>
        </p:nvSpPr>
        <p:spPr bwMode="auto">
          <a:xfrm>
            <a:off x="250825" y="115888"/>
            <a:ext cx="5469767"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err="1" smtClean="0">
                <a:solidFill>
                  <a:schemeClr val="bg1"/>
                </a:solidFill>
                <a:latin typeface="Imprint MT Shadow" pitchFamily="82" charset="0"/>
              </a:rPr>
              <a:t>NameShield</a:t>
            </a:r>
            <a:r>
              <a:rPr lang="fr-FR" sz="3600" dirty="0" smtClean="0">
                <a:solidFill>
                  <a:schemeClr val="bg1"/>
                </a:solidFill>
                <a:latin typeface="Imprint MT Shadow" pitchFamily="82" charset="0"/>
              </a:rPr>
              <a:t> – Code </a:t>
            </a:r>
            <a:r>
              <a:rPr lang="fr-FR" sz="3600" dirty="0" err="1" smtClean="0">
                <a:solidFill>
                  <a:schemeClr val="bg1"/>
                </a:solidFill>
                <a:latin typeface="Imprint MT Shadow" pitchFamily="82" charset="0"/>
              </a:rPr>
              <a:t>Demo</a:t>
            </a:r>
            <a:endParaRPr lang="fr-FR" sz="3600" dirty="0">
              <a:solidFill>
                <a:schemeClr val="bg1"/>
              </a:solidFill>
              <a:latin typeface="Imprint MT Shadow" pitchFamily="82" charset="0"/>
            </a:endParaRPr>
          </a:p>
        </p:txBody>
      </p:sp>
      <p:sp>
        <p:nvSpPr>
          <p:cNvPr id="4" name="TextBox 3"/>
          <p:cNvSpPr txBox="1"/>
          <p:nvPr/>
        </p:nvSpPr>
        <p:spPr>
          <a:xfrm>
            <a:off x="250824" y="980728"/>
            <a:ext cx="8641655" cy="4247317"/>
          </a:xfrm>
          <a:prstGeom prst="rect">
            <a:avLst/>
          </a:prstGeom>
          <a:noFill/>
        </p:spPr>
        <p:txBody>
          <a:bodyPr wrap="square" rtlCol="0">
            <a:spAutoFit/>
          </a:bodyPr>
          <a:lstStyle/>
          <a:p>
            <a:r>
              <a:rPr lang="en-US" dirty="0" smtClean="0">
                <a:solidFill>
                  <a:schemeClr val="bg2"/>
                </a:solidFill>
              </a:rPr>
              <a:t>Things buried in the source code:</a:t>
            </a:r>
          </a:p>
          <a:p>
            <a:pPr marL="285750" indent="-285750">
              <a:buFont typeface="Arial" pitchFamily="34" charset="0"/>
              <a:buChar char="•"/>
            </a:pPr>
            <a:r>
              <a:rPr lang="en-US" b="1" dirty="0" err="1" smtClean="0">
                <a:solidFill>
                  <a:schemeClr val="bg2"/>
                </a:solidFill>
              </a:rPr>
              <a:t>Code.ino</a:t>
            </a:r>
            <a:endParaRPr lang="en-US" b="1" dirty="0">
              <a:solidFill>
                <a:schemeClr val="bg2"/>
              </a:solidFill>
            </a:endParaRPr>
          </a:p>
          <a:p>
            <a:pPr marL="742950" lvl="1" indent="-285750">
              <a:buFont typeface="Arial" pitchFamily="34" charset="0"/>
              <a:buChar char="•"/>
            </a:pPr>
            <a:r>
              <a:rPr lang="en-US" dirty="0" smtClean="0">
                <a:solidFill>
                  <a:schemeClr val="bg2"/>
                </a:solidFill>
              </a:rPr>
              <a:t>Setup and Initialization: variables, pin references, </a:t>
            </a:r>
            <a:r>
              <a:rPr lang="en-US" dirty="0" err="1" smtClean="0">
                <a:solidFill>
                  <a:schemeClr val="bg2"/>
                </a:solidFill>
              </a:rPr>
              <a:t>pinMode</a:t>
            </a:r>
            <a:r>
              <a:rPr lang="en-US" dirty="0" smtClean="0">
                <a:solidFill>
                  <a:schemeClr val="bg2"/>
                </a:solidFill>
              </a:rPr>
              <a:t>()</a:t>
            </a:r>
          </a:p>
          <a:p>
            <a:pPr marL="742950" lvl="1" indent="-285750">
              <a:buFont typeface="Arial" pitchFamily="34" charset="0"/>
              <a:buChar char="•"/>
            </a:pPr>
            <a:r>
              <a:rPr lang="en-US" dirty="0" smtClean="0">
                <a:solidFill>
                  <a:schemeClr val="bg2"/>
                </a:solidFill>
              </a:rPr>
              <a:t>Timing: delay()</a:t>
            </a:r>
          </a:p>
          <a:p>
            <a:pPr marL="285750" indent="-285750">
              <a:buFont typeface="Arial" pitchFamily="34" charset="0"/>
              <a:buChar char="•"/>
            </a:pPr>
            <a:r>
              <a:rPr lang="en-US" b="1" dirty="0" err="1" smtClean="0">
                <a:solidFill>
                  <a:schemeClr val="bg2"/>
                </a:solidFill>
              </a:rPr>
              <a:t>LEDs.ino</a:t>
            </a:r>
            <a:endParaRPr lang="en-US" b="1" dirty="0" smtClean="0">
              <a:solidFill>
                <a:schemeClr val="bg2"/>
              </a:solidFill>
            </a:endParaRPr>
          </a:p>
          <a:p>
            <a:pPr marL="742950" lvl="1" indent="-285750">
              <a:buFont typeface="Arial" pitchFamily="34" charset="0"/>
              <a:buChar char="•"/>
            </a:pPr>
            <a:r>
              <a:rPr lang="en-US" dirty="0">
                <a:solidFill>
                  <a:schemeClr val="bg2"/>
                </a:solidFill>
              </a:rPr>
              <a:t>Basic I/O: </a:t>
            </a:r>
            <a:r>
              <a:rPr lang="en-US" dirty="0" err="1" smtClean="0">
                <a:solidFill>
                  <a:schemeClr val="bg2"/>
                </a:solidFill>
              </a:rPr>
              <a:t>digitalWrite</a:t>
            </a:r>
            <a:r>
              <a:rPr lang="en-US" dirty="0" smtClean="0">
                <a:solidFill>
                  <a:schemeClr val="bg2"/>
                </a:solidFill>
              </a:rPr>
              <a:t>(), </a:t>
            </a:r>
            <a:r>
              <a:rPr lang="en-US" dirty="0" err="1" smtClean="0">
                <a:solidFill>
                  <a:schemeClr val="bg2"/>
                </a:solidFill>
              </a:rPr>
              <a:t>digitalRead</a:t>
            </a:r>
            <a:r>
              <a:rPr lang="en-US" dirty="0" smtClean="0">
                <a:solidFill>
                  <a:schemeClr val="bg2"/>
                </a:solidFill>
              </a:rPr>
              <a:t>(), </a:t>
            </a:r>
            <a:r>
              <a:rPr lang="en-US" dirty="0" err="1" smtClean="0">
                <a:solidFill>
                  <a:schemeClr val="bg2"/>
                </a:solidFill>
              </a:rPr>
              <a:t>analogRead</a:t>
            </a:r>
            <a:r>
              <a:rPr lang="en-US" dirty="0" smtClean="0">
                <a:solidFill>
                  <a:schemeClr val="bg2"/>
                </a:solidFill>
              </a:rPr>
              <a:t>() </a:t>
            </a:r>
          </a:p>
          <a:p>
            <a:pPr marL="742950" lvl="1" indent="-285750">
              <a:buFont typeface="Arial" pitchFamily="34" charset="0"/>
              <a:buChar char="•"/>
            </a:pPr>
            <a:r>
              <a:rPr lang="en-US" dirty="0" smtClean="0">
                <a:solidFill>
                  <a:schemeClr val="bg2"/>
                </a:solidFill>
              </a:rPr>
              <a:t>Pulse Width Modulation control: </a:t>
            </a:r>
            <a:r>
              <a:rPr lang="en-US" dirty="0" err="1" smtClean="0">
                <a:solidFill>
                  <a:schemeClr val="bg2"/>
                </a:solidFill>
              </a:rPr>
              <a:t>analogWrite</a:t>
            </a:r>
            <a:r>
              <a:rPr lang="en-US" dirty="0" smtClean="0">
                <a:solidFill>
                  <a:schemeClr val="bg2"/>
                </a:solidFill>
              </a:rPr>
              <a:t>()</a:t>
            </a:r>
          </a:p>
          <a:p>
            <a:pPr marL="285750" indent="-285750">
              <a:buFont typeface="Arial" pitchFamily="34" charset="0"/>
              <a:buChar char="•"/>
            </a:pPr>
            <a:r>
              <a:rPr lang="en-US" b="1" dirty="0" err="1" smtClean="0">
                <a:solidFill>
                  <a:schemeClr val="bg2"/>
                </a:solidFill>
              </a:rPr>
              <a:t>UserInput.ino</a:t>
            </a:r>
            <a:endParaRPr lang="en-US" b="1" dirty="0">
              <a:solidFill>
                <a:schemeClr val="bg2"/>
              </a:solidFill>
            </a:endParaRPr>
          </a:p>
          <a:p>
            <a:pPr marL="742950" lvl="1" indent="-285750">
              <a:buFont typeface="Arial" pitchFamily="34" charset="0"/>
              <a:buChar char="•"/>
            </a:pPr>
            <a:r>
              <a:rPr lang="en-US" dirty="0">
                <a:solidFill>
                  <a:schemeClr val="bg2"/>
                </a:solidFill>
              </a:rPr>
              <a:t>Software Switch </a:t>
            </a:r>
            <a:r>
              <a:rPr lang="en-US" dirty="0" err="1" smtClean="0">
                <a:solidFill>
                  <a:schemeClr val="bg2"/>
                </a:solidFill>
              </a:rPr>
              <a:t>Debouncing</a:t>
            </a:r>
            <a:endParaRPr lang="en-US" dirty="0" smtClean="0">
              <a:solidFill>
                <a:schemeClr val="bg2"/>
              </a:solidFill>
            </a:endParaRPr>
          </a:p>
          <a:p>
            <a:pPr marL="742950" lvl="1" indent="-285750">
              <a:buFont typeface="Arial" pitchFamily="34" charset="0"/>
              <a:buChar char="•"/>
            </a:pPr>
            <a:r>
              <a:rPr lang="en-US" dirty="0" smtClean="0">
                <a:solidFill>
                  <a:schemeClr val="bg2"/>
                </a:solidFill>
              </a:rPr>
              <a:t>A </a:t>
            </a:r>
            <a:r>
              <a:rPr lang="en-US" dirty="0" smtClean="0">
                <a:solidFill>
                  <a:schemeClr val="bg2"/>
                </a:solidFill>
                <a:hlinkClick r:id="rId2"/>
              </a:rPr>
              <a:t>Logistic Function </a:t>
            </a:r>
            <a:r>
              <a:rPr lang="en-US" dirty="0" smtClean="0">
                <a:solidFill>
                  <a:schemeClr val="bg2"/>
                </a:solidFill>
              </a:rPr>
              <a:t>to map a linear potentiometer (Brightness) to apparent brightness to the human eye for PWM LEDs</a:t>
            </a:r>
          </a:p>
          <a:p>
            <a:pPr marL="285750" indent="-285750">
              <a:buFont typeface="Arial" pitchFamily="34" charset="0"/>
              <a:buChar char="•"/>
            </a:pPr>
            <a:r>
              <a:rPr lang="en-US" b="1" dirty="0" err="1" smtClean="0">
                <a:solidFill>
                  <a:schemeClr val="bg2"/>
                </a:solidFill>
              </a:rPr>
              <a:t>Modes.ino</a:t>
            </a:r>
            <a:endParaRPr lang="en-US" b="1" dirty="0" smtClean="0">
              <a:solidFill>
                <a:schemeClr val="bg2"/>
              </a:solidFill>
            </a:endParaRPr>
          </a:p>
          <a:p>
            <a:pPr marL="742950" lvl="1" indent="-285750">
              <a:buFont typeface="Arial" pitchFamily="34" charset="0"/>
              <a:buChar char="•"/>
            </a:pPr>
            <a:r>
              <a:rPr lang="en-US" dirty="0" smtClean="0">
                <a:solidFill>
                  <a:schemeClr val="bg2"/>
                </a:solidFill>
              </a:rPr>
              <a:t>Start making your changes here; change target times, make new modes, get creative!</a:t>
            </a:r>
          </a:p>
          <a:p>
            <a:pPr marL="285750" indent="-285750">
              <a:buFont typeface="Arial" pitchFamily="34" charset="0"/>
              <a:buChar char="•"/>
            </a:pPr>
            <a:endParaRPr lang="en-US" dirty="0" smtClean="0">
              <a:solidFill>
                <a:schemeClr val="bg2"/>
              </a:solidFill>
            </a:endParaRPr>
          </a:p>
        </p:txBody>
      </p:sp>
      <p:pic>
        <p:nvPicPr>
          <p:cNvPr id="8194" name="Picture 2" descr="File:Logistic-curve.sv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88224" y="1988840"/>
            <a:ext cx="2088232" cy="13921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613625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2646878"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err="1" smtClean="0">
                <a:solidFill>
                  <a:schemeClr val="bg1"/>
                </a:solidFill>
                <a:latin typeface="Imprint MT Shadow" pitchFamily="82" charset="0"/>
              </a:rPr>
              <a:t>GearDisplay</a:t>
            </a:r>
            <a:endParaRPr lang="fr-FR" sz="3600" dirty="0">
              <a:solidFill>
                <a:schemeClr val="bg1"/>
              </a:solidFill>
              <a:latin typeface="Imprint MT Shadow" pitchFamily="82" charset="0"/>
            </a:endParaRPr>
          </a:p>
        </p:txBody>
      </p:sp>
      <p:sp>
        <p:nvSpPr>
          <p:cNvPr id="3080" name="Text Box 8"/>
          <p:cNvSpPr txBox="1">
            <a:spLocks noChangeArrowheads="1"/>
          </p:cNvSpPr>
          <p:nvPr/>
        </p:nvSpPr>
        <p:spPr bwMode="auto">
          <a:xfrm>
            <a:off x="466724" y="836613"/>
            <a:ext cx="8425755" cy="864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just"/>
            <a:r>
              <a:rPr lang="en-US" dirty="0" smtClean="0">
                <a:solidFill>
                  <a:schemeClr val="bg2"/>
                </a:solidFill>
              </a:rPr>
              <a:t>So how about a more practical use of an Arduino? What can you do with them besides control blinking LEDs?</a:t>
            </a:r>
          </a:p>
          <a:p>
            <a:pPr algn="just"/>
            <a:endParaRPr lang="en-US" dirty="0">
              <a:solidFill>
                <a:schemeClr val="bg2"/>
              </a:solidFill>
              <a:latin typeface="+mn-lt"/>
            </a:endParaRPr>
          </a:p>
          <a:p>
            <a:pPr algn="just"/>
            <a:r>
              <a:rPr lang="en-US" dirty="0" smtClean="0">
                <a:solidFill>
                  <a:schemeClr val="bg2"/>
                </a:solidFill>
                <a:latin typeface="+mn-lt"/>
              </a:rPr>
              <a:t>In a long standing battle of stubborn wills, Arianne finally confessed that perhaps she would be more interested in learning to drive a manual transmission (all my vehicles) IF it told her what gear was currently selected like the P-R-N-D-3-2-1 display of automatics. </a:t>
            </a:r>
            <a:r>
              <a:rPr lang="en-US" dirty="0" smtClean="0">
                <a:solidFill>
                  <a:schemeClr val="bg2"/>
                </a:solidFill>
                <a:latin typeface="+mn-lt"/>
              </a:rPr>
              <a:t>Not one to back down, I pulled out an Arduino and got to planning….</a:t>
            </a:r>
          </a:p>
        </p:txBody>
      </p:sp>
      <p:pic>
        <p:nvPicPr>
          <p:cNvPr id="9218" name="Picture 2" descr="http://farm8.staticflickr.com/7070/6874536089_532509b3ab.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78551" y="3140968"/>
            <a:ext cx="3168352" cy="2376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920457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782618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err="1" smtClean="0">
                <a:solidFill>
                  <a:schemeClr val="bg1"/>
                </a:solidFill>
                <a:latin typeface="Imprint MT Shadow" pitchFamily="82" charset="0"/>
              </a:rPr>
              <a:t>GearDisplay</a:t>
            </a:r>
            <a:r>
              <a:rPr lang="fr-FR" sz="3600" dirty="0" smtClean="0">
                <a:solidFill>
                  <a:schemeClr val="bg1"/>
                </a:solidFill>
                <a:latin typeface="Imprint MT Shadow" pitchFamily="82" charset="0"/>
              </a:rPr>
              <a:t> – </a:t>
            </a:r>
            <a:r>
              <a:rPr lang="fr-FR" sz="3600" dirty="0" err="1" smtClean="0">
                <a:solidFill>
                  <a:schemeClr val="bg1"/>
                </a:solidFill>
                <a:latin typeface="Imprint MT Shadow" pitchFamily="82" charset="0"/>
              </a:rPr>
              <a:t>Requirement</a:t>
            </a:r>
            <a:r>
              <a:rPr lang="fr-FR" sz="3600" dirty="0" smtClean="0">
                <a:solidFill>
                  <a:schemeClr val="bg1"/>
                </a:solidFill>
                <a:latin typeface="Imprint MT Shadow" pitchFamily="82" charset="0"/>
              </a:rPr>
              <a:t> </a:t>
            </a:r>
            <a:r>
              <a:rPr lang="fr-FR" sz="3600" dirty="0" err="1" smtClean="0">
                <a:solidFill>
                  <a:schemeClr val="bg1"/>
                </a:solidFill>
                <a:latin typeface="Imprint MT Shadow" pitchFamily="82" charset="0"/>
              </a:rPr>
              <a:t>Gathering</a:t>
            </a:r>
            <a:endParaRPr lang="fr-FR" sz="3600" dirty="0">
              <a:solidFill>
                <a:schemeClr val="bg1"/>
              </a:solidFill>
              <a:latin typeface="Imprint MT Shadow" pitchFamily="82" charset="0"/>
            </a:endParaRPr>
          </a:p>
        </p:txBody>
      </p:sp>
      <p:sp>
        <p:nvSpPr>
          <p:cNvPr id="3080" name="Text Box 8"/>
          <p:cNvSpPr txBox="1">
            <a:spLocks noChangeArrowheads="1"/>
          </p:cNvSpPr>
          <p:nvPr/>
        </p:nvSpPr>
        <p:spPr bwMode="auto">
          <a:xfrm>
            <a:off x="466724" y="836613"/>
            <a:ext cx="8425755" cy="864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just"/>
            <a:r>
              <a:rPr lang="en-US" dirty="0" smtClean="0">
                <a:solidFill>
                  <a:schemeClr val="bg2"/>
                </a:solidFill>
                <a:latin typeface="+mn-lt"/>
              </a:rPr>
              <a:t>Some of the requirements:</a:t>
            </a:r>
          </a:p>
          <a:p>
            <a:pPr algn="just"/>
            <a:endParaRPr lang="en-US" dirty="0" smtClean="0">
              <a:solidFill>
                <a:schemeClr val="bg2"/>
              </a:solidFill>
              <a:latin typeface="+mn-lt"/>
            </a:endParaRPr>
          </a:p>
          <a:p>
            <a:pPr marL="285750" indent="-285750" algn="just">
              <a:buFont typeface="Arial" pitchFamily="34" charset="0"/>
              <a:buChar char="•"/>
            </a:pPr>
            <a:r>
              <a:rPr lang="en-US" dirty="0" smtClean="0">
                <a:solidFill>
                  <a:schemeClr val="bg2"/>
                </a:solidFill>
                <a:latin typeface="+mn-lt"/>
              </a:rPr>
              <a:t>Don’t physically touch or restrain the shift lever. I don’t want to lose gears or have my gear-slamming restricted by the device, so linear-pull potentiometers were out</a:t>
            </a:r>
          </a:p>
        </p:txBody>
      </p:sp>
      <p:pic>
        <p:nvPicPr>
          <p:cNvPr id="19458" name="Picture 2" descr="http://www.jeepwrangler.com/Images/Black-Jeep-Wrangler-Jumping.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37836" y="1916832"/>
            <a:ext cx="4054643" cy="325262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466724" y="2420888"/>
            <a:ext cx="4266380" cy="2585323"/>
          </a:xfrm>
          <a:prstGeom prst="rect">
            <a:avLst/>
          </a:prstGeom>
          <a:noFill/>
        </p:spPr>
        <p:txBody>
          <a:bodyPr wrap="square" rtlCol="0">
            <a:spAutoFit/>
          </a:bodyPr>
          <a:lstStyle/>
          <a:p>
            <a:pPr marL="285750" indent="-285750">
              <a:buFont typeface="Arial" pitchFamily="34" charset="0"/>
              <a:buChar char="•"/>
            </a:pPr>
            <a:r>
              <a:rPr lang="en-US" dirty="0">
                <a:solidFill>
                  <a:schemeClr val="bg2"/>
                </a:solidFill>
              </a:rPr>
              <a:t>While doing this </a:t>
            </a:r>
            <a:r>
              <a:rPr lang="en-US" dirty="0" smtClean="0">
                <a:solidFill>
                  <a:schemeClr val="bg2"/>
                </a:solidFill>
              </a:rPr>
              <a:t>kind of stuff</a:t>
            </a:r>
            <a:r>
              <a:rPr lang="en-US" dirty="0">
                <a:solidFill>
                  <a:schemeClr val="bg2"/>
                </a:solidFill>
              </a:rPr>
              <a:t>, the transmission moves noticeably relative to the frame. Pushing contact switches was definitely </a:t>
            </a:r>
            <a:r>
              <a:rPr lang="en-US" dirty="0" smtClean="0">
                <a:solidFill>
                  <a:schemeClr val="bg2"/>
                </a:solidFill>
              </a:rPr>
              <a:t>out, as the shifter can’t be tracked to a precise location.</a:t>
            </a:r>
          </a:p>
          <a:p>
            <a:pPr marL="285750" indent="-285750">
              <a:buFont typeface="Arial" pitchFamily="34" charset="0"/>
              <a:buChar char="•"/>
            </a:pPr>
            <a:endParaRPr lang="en-US" dirty="0">
              <a:solidFill>
                <a:schemeClr val="bg2"/>
              </a:solidFill>
            </a:endParaRPr>
          </a:p>
          <a:p>
            <a:pPr marL="285750" indent="-285750">
              <a:buFont typeface="Arial" pitchFamily="34" charset="0"/>
              <a:buChar char="•"/>
            </a:pPr>
            <a:r>
              <a:rPr lang="en-US" dirty="0" smtClean="0">
                <a:solidFill>
                  <a:schemeClr val="bg2"/>
                </a:solidFill>
              </a:rPr>
              <a:t>A solution? Hall Effect Sensors.</a:t>
            </a:r>
            <a:endParaRPr lang="en-US" dirty="0">
              <a:solidFill>
                <a:schemeClr val="bg2"/>
              </a:solidFill>
            </a:endParaRPr>
          </a:p>
          <a:p>
            <a:endParaRPr lang="en-US" dirty="0"/>
          </a:p>
        </p:txBody>
      </p:sp>
    </p:spTree>
    <p:extLst>
      <p:ext uri="{BB962C8B-B14F-4D97-AF65-F5344CB8AC3E}">
        <p14:creationId xmlns:p14="http://schemas.microsoft.com/office/powerpoint/2010/main" val="147366503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541205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err="1" smtClean="0">
                <a:solidFill>
                  <a:schemeClr val="bg1"/>
                </a:solidFill>
                <a:latin typeface="Imprint MT Shadow" pitchFamily="82" charset="0"/>
              </a:rPr>
              <a:t>GearDisplay</a:t>
            </a:r>
            <a:r>
              <a:rPr lang="fr-FR" sz="3600" dirty="0" smtClean="0">
                <a:solidFill>
                  <a:schemeClr val="bg1"/>
                </a:solidFill>
                <a:latin typeface="Imprint MT Shadow" pitchFamily="82" charset="0"/>
              </a:rPr>
              <a:t> - </a:t>
            </a:r>
            <a:r>
              <a:rPr lang="fr-FR" sz="3600" dirty="0" err="1" smtClean="0">
                <a:solidFill>
                  <a:schemeClr val="bg1"/>
                </a:solidFill>
                <a:latin typeface="Imprint MT Shadow" pitchFamily="82" charset="0"/>
              </a:rPr>
              <a:t>Prototyping</a:t>
            </a:r>
            <a:endParaRPr lang="fr-FR" sz="3600" dirty="0">
              <a:solidFill>
                <a:schemeClr val="bg1"/>
              </a:solidFill>
              <a:latin typeface="Imprint MT Shadow" pitchFamily="82" charset="0"/>
            </a:endParaRPr>
          </a:p>
        </p:txBody>
      </p:sp>
      <p:sp>
        <p:nvSpPr>
          <p:cNvPr id="3080" name="Text Box 8"/>
          <p:cNvSpPr txBox="1">
            <a:spLocks noChangeArrowheads="1"/>
          </p:cNvSpPr>
          <p:nvPr/>
        </p:nvSpPr>
        <p:spPr bwMode="auto">
          <a:xfrm>
            <a:off x="466724" y="836613"/>
            <a:ext cx="8425755" cy="864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just"/>
            <a:r>
              <a:rPr lang="en-US" dirty="0" smtClean="0">
                <a:solidFill>
                  <a:schemeClr val="bg2"/>
                </a:solidFill>
                <a:latin typeface="+mn-lt"/>
              </a:rPr>
              <a:t>Hall Effect Sensors can sense the strength of the magnetic field around them, and (some types) convert that to a usable analog signal.</a:t>
            </a:r>
          </a:p>
        </p:txBody>
      </p:sp>
      <p:pic>
        <p:nvPicPr>
          <p:cNvPr id="19458"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4837836" y="2022654"/>
            <a:ext cx="4054643" cy="304098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466724" y="1484784"/>
            <a:ext cx="4266380" cy="3139321"/>
          </a:xfrm>
          <a:prstGeom prst="rect">
            <a:avLst/>
          </a:prstGeom>
          <a:noFill/>
        </p:spPr>
        <p:txBody>
          <a:bodyPr wrap="square" rtlCol="0">
            <a:spAutoFit/>
          </a:bodyPr>
          <a:lstStyle/>
          <a:p>
            <a:pPr marL="285750" indent="-285750">
              <a:buFont typeface="Arial" pitchFamily="34" charset="0"/>
              <a:buChar char="•"/>
            </a:pPr>
            <a:r>
              <a:rPr lang="en-US" dirty="0" smtClean="0">
                <a:solidFill>
                  <a:schemeClr val="bg2"/>
                </a:solidFill>
              </a:rPr>
              <a:t>I mocked it up on a prototype board, stuck two neodymium magnets on a screwdriver, did some coding and I was </a:t>
            </a:r>
            <a:r>
              <a:rPr lang="en-US" dirty="0" err="1" smtClean="0">
                <a:solidFill>
                  <a:schemeClr val="bg2"/>
                </a:solidFill>
              </a:rPr>
              <a:t>slammin</a:t>
            </a:r>
            <a:r>
              <a:rPr lang="en-US" dirty="0" smtClean="0">
                <a:solidFill>
                  <a:schemeClr val="bg2"/>
                </a:solidFill>
              </a:rPr>
              <a:t>’ through virtual gears within the weekend.</a:t>
            </a:r>
          </a:p>
          <a:p>
            <a:pPr marL="285750" indent="-285750">
              <a:buFont typeface="Arial" pitchFamily="34" charset="0"/>
              <a:buChar char="•"/>
            </a:pPr>
            <a:r>
              <a:rPr lang="en-US" dirty="0" smtClean="0">
                <a:solidFill>
                  <a:schemeClr val="bg2"/>
                </a:solidFill>
              </a:rPr>
              <a:t>After some conversations with my car-buddies, I added logging elements to track time spent in each gear, number of shifts to each gear, up time, and various other useless-but-neat features.</a:t>
            </a:r>
          </a:p>
        </p:txBody>
      </p:sp>
    </p:spTree>
    <p:extLst>
      <p:ext uri="{BB962C8B-B14F-4D97-AF65-F5344CB8AC3E}">
        <p14:creationId xmlns:p14="http://schemas.microsoft.com/office/powerpoint/2010/main" val="381179545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559961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err="1" smtClean="0">
                <a:solidFill>
                  <a:schemeClr val="bg1"/>
                </a:solidFill>
                <a:latin typeface="Imprint MT Shadow" pitchFamily="82" charset="0"/>
              </a:rPr>
              <a:t>GearDisplay</a:t>
            </a:r>
            <a:r>
              <a:rPr lang="fr-FR" sz="3600" dirty="0" smtClean="0">
                <a:solidFill>
                  <a:schemeClr val="bg1"/>
                </a:solidFill>
                <a:latin typeface="Imprint MT Shadow" pitchFamily="82" charset="0"/>
              </a:rPr>
              <a:t> – PCB Design</a:t>
            </a:r>
            <a:endParaRPr lang="fr-FR" sz="3600" dirty="0">
              <a:solidFill>
                <a:schemeClr val="bg1"/>
              </a:solidFill>
              <a:latin typeface="Imprint MT Shadow" pitchFamily="82" charset="0"/>
            </a:endParaRPr>
          </a:p>
        </p:txBody>
      </p:sp>
      <p:sp>
        <p:nvSpPr>
          <p:cNvPr id="3080" name="Text Box 8"/>
          <p:cNvSpPr txBox="1">
            <a:spLocks noChangeArrowheads="1"/>
          </p:cNvSpPr>
          <p:nvPr/>
        </p:nvSpPr>
        <p:spPr bwMode="auto">
          <a:xfrm>
            <a:off x="466724" y="836613"/>
            <a:ext cx="8425755" cy="864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just"/>
            <a:r>
              <a:rPr lang="en-US" dirty="0">
                <a:solidFill>
                  <a:schemeClr val="bg2"/>
                </a:solidFill>
                <a:latin typeface="+mn-lt"/>
              </a:rPr>
              <a:t>F</a:t>
            </a:r>
            <a:r>
              <a:rPr lang="en-US" dirty="0" smtClean="0">
                <a:solidFill>
                  <a:schemeClr val="bg2"/>
                </a:solidFill>
                <a:latin typeface="+mn-lt"/>
              </a:rPr>
              <a:t>eature Creep reared its ugly head: I added an </a:t>
            </a:r>
            <a:r>
              <a:rPr lang="en-US" dirty="0" err="1" smtClean="0">
                <a:solidFill>
                  <a:schemeClr val="bg2"/>
                </a:solidFill>
                <a:latin typeface="+mn-lt"/>
              </a:rPr>
              <a:t>ultracapacitor</a:t>
            </a:r>
            <a:r>
              <a:rPr lang="en-US" dirty="0" smtClean="0">
                <a:solidFill>
                  <a:schemeClr val="bg2"/>
                </a:solidFill>
                <a:latin typeface="+mn-lt"/>
              </a:rPr>
              <a:t> keep-alive circuit to buy time to save values to the EEPROM before losing power, a MC14490 hardware </a:t>
            </a:r>
            <a:r>
              <a:rPr lang="en-US" dirty="0" err="1" smtClean="0">
                <a:solidFill>
                  <a:schemeClr val="bg2"/>
                </a:solidFill>
                <a:latin typeface="+mn-lt"/>
              </a:rPr>
              <a:t>debounce</a:t>
            </a:r>
            <a:r>
              <a:rPr lang="en-US" dirty="0" smtClean="0">
                <a:solidFill>
                  <a:schemeClr val="bg2"/>
                </a:solidFill>
                <a:latin typeface="+mn-lt"/>
              </a:rPr>
              <a:t> IC, customizable ‘In Gear’ LED, and ridiculous amounts of nested menu options.</a:t>
            </a:r>
          </a:p>
        </p:txBody>
      </p:sp>
      <p:sp>
        <p:nvSpPr>
          <p:cNvPr id="3" name="TextBox 2"/>
          <p:cNvSpPr txBox="1"/>
          <p:nvPr/>
        </p:nvSpPr>
        <p:spPr>
          <a:xfrm>
            <a:off x="5220072" y="2204864"/>
            <a:ext cx="3816424" cy="2585323"/>
          </a:xfrm>
          <a:prstGeom prst="rect">
            <a:avLst/>
          </a:prstGeom>
          <a:noFill/>
        </p:spPr>
        <p:txBody>
          <a:bodyPr wrap="square" rtlCol="0">
            <a:spAutoFit/>
          </a:bodyPr>
          <a:lstStyle/>
          <a:p>
            <a:pPr marL="285750" indent="-285750">
              <a:buFont typeface="Arial" pitchFamily="34" charset="0"/>
              <a:buChar char="•"/>
            </a:pPr>
            <a:r>
              <a:rPr lang="en-US" dirty="0" smtClean="0">
                <a:solidFill>
                  <a:schemeClr val="bg2"/>
                </a:solidFill>
              </a:rPr>
              <a:t>v1 was a standalone board with buttons underneath a 2 row x 16 character LCD display.</a:t>
            </a:r>
          </a:p>
          <a:p>
            <a:pPr marL="285750" indent="-285750">
              <a:buFont typeface="Arial" pitchFamily="34" charset="0"/>
              <a:buChar char="•"/>
            </a:pPr>
            <a:r>
              <a:rPr lang="en-US" dirty="0" smtClean="0">
                <a:solidFill>
                  <a:schemeClr val="bg2"/>
                </a:solidFill>
              </a:rPr>
              <a:t>v2 (pictured) is fit to some black plastic project cases I found to house it</a:t>
            </a:r>
          </a:p>
          <a:p>
            <a:pPr marL="285750" indent="-285750">
              <a:buFont typeface="Arial" pitchFamily="34" charset="0"/>
              <a:buChar char="•"/>
            </a:pPr>
            <a:r>
              <a:rPr lang="en-US" dirty="0" smtClean="0">
                <a:solidFill>
                  <a:schemeClr val="bg2"/>
                </a:solidFill>
              </a:rPr>
              <a:t>v3, if brought to fruition, will implement a 240x180 color LCD touchscreen</a:t>
            </a:r>
          </a:p>
        </p:txBody>
      </p:sp>
      <p:pic>
        <p:nvPicPr>
          <p:cNvPr id="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7081" t="12848" r="38409" b="26910"/>
          <a:stretch/>
        </p:blipFill>
        <p:spPr bwMode="auto">
          <a:xfrm>
            <a:off x="827584" y="2060848"/>
            <a:ext cx="4125448" cy="31393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4055384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613821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err="1" smtClean="0">
                <a:solidFill>
                  <a:schemeClr val="bg1"/>
                </a:solidFill>
                <a:latin typeface="Imprint MT Shadow" pitchFamily="82" charset="0"/>
              </a:rPr>
              <a:t>GearDisplay</a:t>
            </a:r>
            <a:r>
              <a:rPr lang="fr-FR" sz="3600" dirty="0" smtClean="0">
                <a:solidFill>
                  <a:schemeClr val="bg1"/>
                </a:solidFill>
                <a:latin typeface="Imprint MT Shadow" pitchFamily="82" charset="0"/>
              </a:rPr>
              <a:t> – </a:t>
            </a:r>
            <a:r>
              <a:rPr lang="fr-FR" sz="3600" dirty="0" err="1" smtClean="0">
                <a:solidFill>
                  <a:schemeClr val="bg1"/>
                </a:solidFill>
                <a:latin typeface="Imprint MT Shadow" pitchFamily="82" charset="0"/>
              </a:rPr>
              <a:t>Soldering</a:t>
            </a:r>
            <a:r>
              <a:rPr lang="fr-FR" sz="3600" dirty="0" smtClean="0">
                <a:solidFill>
                  <a:schemeClr val="bg1"/>
                </a:solidFill>
                <a:latin typeface="Imprint MT Shadow" pitchFamily="82" charset="0"/>
              </a:rPr>
              <a:t> </a:t>
            </a:r>
            <a:r>
              <a:rPr lang="fr-FR" sz="3600" dirty="0" err="1" smtClean="0">
                <a:solidFill>
                  <a:schemeClr val="bg1"/>
                </a:solidFill>
                <a:latin typeface="Imprint MT Shadow" pitchFamily="82" charset="0"/>
              </a:rPr>
              <a:t>it</a:t>
            </a:r>
            <a:r>
              <a:rPr lang="fr-FR" sz="3600" dirty="0" smtClean="0">
                <a:solidFill>
                  <a:schemeClr val="bg1"/>
                </a:solidFill>
                <a:latin typeface="Imprint MT Shadow" pitchFamily="82" charset="0"/>
              </a:rPr>
              <a:t> Up</a:t>
            </a:r>
            <a:endParaRPr lang="fr-FR" sz="3600" dirty="0">
              <a:solidFill>
                <a:schemeClr val="bg1"/>
              </a:solidFill>
              <a:latin typeface="Imprint MT Shadow" pitchFamily="82" charset="0"/>
            </a:endParaRPr>
          </a:p>
        </p:txBody>
      </p:sp>
      <p:sp>
        <p:nvSpPr>
          <p:cNvPr id="3080" name="Text Box 8"/>
          <p:cNvSpPr txBox="1">
            <a:spLocks noChangeArrowheads="1"/>
          </p:cNvSpPr>
          <p:nvPr/>
        </p:nvSpPr>
        <p:spPr bwMode="auto">
          <a:xfrm>
            <a:off x="466724" y="836613"/>
            <a:ext cx="8425755" cy="864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just"/>
            <a:r>
              <a:rPr lang="en-US" dirty="0" smtClean="0">
                <a:solidFill>
                  <a:schemeClr val="bg2"/>
                </a:solidFill>
                <a:latin typeface="+mn-lt"/>
              </a:rPr>
              <a:t>With the circuit board in hand, I cut apart a RGB cable which had (in theory) the number of conductors I needed, 9. In retrospect, the conductors were of a puny 28 AWG and were difficult to work with. CAT6 Ethernet’s 23 AWG solid wires would have been nicer, and will be used in the next one with an external power wire.</a:t>
            </a:r>
          </a:p>
        </p:txBody>
      </p:sp>
      <p:sp>
        <p:nvSpPr>
          <p:cNvPr id="3" name="TextBox 2"/>
          <p:cNvSpPr txBox="1"/>
          <p:nvPr/>
        </p:nvSpPr>
        <p:spPr>
          <a:xfrm>
            <a:off x="5220072" y="2204864"/>
            <a:ext cx="3816424" cy="2862322"/>
          </a:xfrm>
          <a:prstGeom prst="rect">
            <a:avLst/>
          </a:prstGeom>
          <a:noFill/>
        </p:spPr>
        <p:txBody>
          <a:bodyPr wrap="square" rtlCol="0">
            <a:spAutoFit/>
          </a:bodyPr>
          <a:lstStyle/>
          <a:p>
            <a:r>
              <a:rPr lang="en-US" dirty="0" smtClean="0">
                <a:solidFill>
                  <a:schemeClr val="bg2"/>
                </a:solidFill>
              </a:rPr>
              <a:t>Here’s v1, with the buttons on the left and the LCD screen attached. PCBs as shipped sit to the left.</a:t>
            </a:r>
          </a:p>
          <a:p>
            <a:endParaRPr lang="en-US" dirty="0">
              <a:solidFill>
                <a:schemeClr val="bg2"/>
              </a:solidFill>
            </a:endParaRPr>
          </a:p>
          <a:p>
            <a:r>
              <a:rPr lang="en-US" dirty="0" smtClean="0">
                <a:solidFill>
                  <a:schemeClr val="bg2"/>
                </a:solidFill>
              </a:rPr>
              <a:t>I made a number of design mistakes on this one, including not wiring the LCD backlight and not leaving enough room for the voltage regulator underneath the LCD.</a:t>
            </a:r>
          </a:p>
        </p:txBody>
      </p:sp>
      <p:pic>
        <p:nvPicPr>
          <p:cNvPr id="7" name="Picture 3" descr="C:\Projects\GearDisplay\Pictures\2.07.2013 - Fritzing PCBs\4 - With LCD.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6724" y="2348880"/>
            <a:ext cx="4679601" cy="24789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992009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5758308"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err="1" smtClean="0">
                <a:solidFill>
                  <a:schemeClr val="bg1"/>
                </a:solidFill>
                <a:latin typeface="Imprint MT Shadow" pitchFamily="82" charset="0"/>
              </a:rPr>
              <a:t>GearDisplay</a:t>
            </a:r>
            <a:r>
              <a:rPr lang="fr-FR" sz="3600" dirty="0" smtClean="0">
                <a:solidFill>
                  <a:schemeClr val="bg1"/>
                </a:solidFill>
                <a:latin typeface="Imprint MT Shadow" pitchFamily="82" charset="0"/>
              </a:rPr>
              <a:t> – How </a:t>
            </a:r>
            <a:r>
              <a:rPr lang="fr-FR" sz="3600" dirty="0" err="1" smtClean="0">
                <a:solidFill>
                  <a:schemeClr val="bg1"/>
                </a:solidFill>
                <a:latin typeface="Imprint MT Shadow" pitchFamily="82" charset="0"/>
              </a:rPr>
              <a:t>it</a:t>
            </a:r>
            <a:r>
              <a:rPr lang="fr-FR" sz="3600" dirty="0" smtClean="0">
                <a:solidFill>
                  <a:schemeClr val="bg1"/>
                </a:solidFill>
                <a:latin typeface="Imprint MT Shadow" pitchFamily="82" charset="0"/>
              </a:rPr>
              <a:t> </a:t>
            </a:r>
            <a:r>
              <a:rPr lang="fr-FR" sz="3600" dirty="0" err="1" smtClean="0">
                <a:solidFill>
                  <a:schemeClr val="bg1"/>
                </a:solidFill>
                <a:latin typeface="Imprint MT Shadow" pitchFamily="82" charset="0"/>
              </a:rPr>
              <a:t>works</a:t>
            </a:r>
            <a:endParaRPr lang="fr-FR" sz="3600" dirty="0">
              <a:solidFill>
                <a:schemeClr val="bg1"/>
              </a:solidFill>
              <a:latin typeface="Imprint MT Shadow" pitchFamily="82" charset="0"/>
            </a:endParaRPr>
          </a:p>
        </p:txBody>
      </p:sp>
      <p:sp>
        <p:nvSpPr>
          <p:cNvPr id="6" name="Text Box 8"/>
          <p:cNvSpPr txBox="1">
            <a:spLocks noChangeArrowheads="1"/>
          </p:cNvSpPr>
          <p:nvPr/>
        </p:nvSpPr>
        <p:spPr bwMode="auto">
          <a:xfrm>
            <a:off x="466724" y="836613"/>
            <a:ext cx="8425755" cy="864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just"/>
            <a:r>
              <a:rPr lang="en-US" dirty="0" smtClean="0">
                <a:solidFill>
                  <a:schemeClr val="bg2"/>
                </a:solidFill>
                <a:latin typeface="+mn-lt"/>
              </a:rPr>
              <a:t>Basic Operation</a:t>
            </a:r>
            <a:r>
              <a:rPr lang="en-US" dirty="0">
                <a:solidFill>
                  <a:schemeClr val="bg2"/>
                </a:solidFill>
                <a:latin typeface="+mn-lt"/>
              </a:rPr>
              <a:t>: </a:t>
            </a:r>
            <a:r>
              <a:rPr lang="en-US" dirty="0">
                <a:solidFill>
                  <a:schemeClr val="bg2"/>
                </a:solidFill>
                <a:latin typeface="+mn-lt"/>
                <a:hlinkClick r:id="rId2"/>
              </a:rPr>
              <a:t>http://</a:t>
            </a:r>
            <a:r>
              <a:rPr lang="en-US" dirty="0" smtClean="0">
                <a:solidFill>
                  <a:schemeClr val="bg2"/>
                </a:solidFill>
                <a:latin typeface="+mn-lt"/>
                <a:hlinkClick r:id="rId2"/>
              </a:rPr>
              <a:t>www.youtube.com/watch?v=FTQq74HFvWU</a:t>
            </a:r>
            <a:endParaRPr lang="en-US" dirty="0" smtClean="0">
              <a:solidFill>
                <a:schemeClr val="bg2"/>
              </a:solidFill>
              <a:latin typeface="+mn-lt"/>
            </a:endParaRPr>
          </a:p>
          <a:p>
            <a:pPr algn="just"/>
            <a:r>
              <a:rPr lang="en-US" dirty="0" smtClean="0">
                <a:solidFill>
                  <a:schemeClr val="bg2"/>
                </a:solidFill>
                <a:latin typeface="+mn-lt"/>
              </a:rPr>
              <a:t>Sensor </a:t>
            </a:r>
            <a:r>
              <a:rPr lang="en-US" dirty="0">
                <a:solidFill>
                  <a:schemeClr val="bg2"/>
                </a:solidFill>
                <a:latin typeface="+mn-lt"/>
              </a:rPr>
              <a:t>Voltage Display: </a:t>
            </a:r>
            <a:r>
              <a:rPr lang="en-US" dirty="0">
                <a:solidFill>
                  <a:schemeClr val="bg2"/>
                </a:solidFill>
                <a:latin typeface="+mn-lt"/>
                <a:hlinkClick r:id="rId3"/>
              </a:rPr>
              <a:t>http://</a:t>
            </a:r>
            <a:r>
              <a:rPr lang="en-US" dirty="0" smtClean="0">
                <a:solidFill>
                  <a:schemeClr val="bg2"/>
                </a:solidFill>
                <a:latin typeface="+mn-lt"/>
                <a:hlinkClick r:id="rId3"/>
              </a:rPr>
              <a:t>www.youtube.com/watch?v=qHEV87LpvVI</a:t>
            </a:r>
            <a:endParaRPr lang="en-US" dirty="0">
              <a:solidFill>
                <a:schemeClr val="bg2"/>
              </a:solidFill>
              <a:latin typeface="+mn-lt"/>
            </a:endParaRPr>
          </a:p>
          <a:p>
            <a:pPr algn="just"/>
            <a:r>
              <a:rPr lang="en-US" dirty="0">
                <a:solidFill>
                  <a:schemeClr val="bg2"/>
                </a:solidFill>
                <a:latin typeface="+mn-lt"/>
              </a:rPr>
              <a:t>Menu System: </a:t>
            </a:r>
            <a:r>
              <a:rPr lang="en-US" dirty="0">
                <a:solidFill>
                  <a:schemeClr val="bg2"/>
                </a:solidFill>
                <a:latin typeface="+mn-lt"/>
                <a:hlinkClick r:id="rId4"/>
              </a:rPr>
              <a:t>http://</a:t>
            </a:r>
            <a:r>
              <a:rPr lang="en-US" dirty="0" smtClean="0">
                <a:solidFill>
                  <a:schemeClr val="bg2"/>
                </a:solidFill>
                <a:latin typeface="+mn-lt"/>
                <a:hlinkClick r:id="rId4"/>
              </a:rPr>
              <a:t>www.youtube.com/watch?v=9K3rxGJS8n4</a:t>
            </a:r>
            <a:endParaRPr lang="en-US" dirty="0" smtClean="0">
              <a:solidFill>
                <a:schemeClr val="bg2"/>
              </a:solidFill>
              <a:latin typeface="+mn-lt"/>
            </a:endParaRPr>
          </a:p>
          <a:p>
            <a:pPr algn="just"/>
            <a:endParaRPr lang="en-US" dirty="0" smtClean="0">
              <a:solidFill>
                <a:schemeClr val="bg2"/>
              </a:solidFill>
              <a:latin typeface="+mn-lt"/>
            </a:endParaRPr>
          </a:p>
          <a:p>
            <a:pPr algn="r"/>
            <a:r>
              <a:rPr lang="en-US" sz="1400" dirty="0" smtClean="0">
                <a:solidFill>
                  <a:schemeClr val="bg2"/>
                </a:solidFill>
                <a:latin typeface="+mn-lt"/>
              </a:rPr>
              <a:t>Saturation by a South pole: </a:t>
            </a:r>
            <a:r>
              <a:rPr lang="en-US" sz="1400" dirty="0" err="1" smtClean="0">
                <a:solidFill>
                  <a:schemeClr val="bg2"/>
                </a:solidFill>
                <a:latin typeface="+mn-lt"/>
              </a:rPr>
              <a:t>Vcc</a:t>
            </a:r>
            <a:r>
              <a:rPr lang="en-US" sz="1400" dirty="0" smtClean="0">
                <a:solidFill>
                  <a:schemeClr val="bg2"/>
                </a:solidFill>
                <a:latin typeface="+mn-lt"/>
              </a:rPr>
              <a:t> – 0.7V (~4.3V)</a:t>
            </a:r>
          </a:p>
          <a:p>
            <a:pPr algn="r"/>
            <a:r>
              <a:rPr lang="en-US" sz="1400" dirty="0" smtClean="0">
                <a:solidFill>
                  <a:schemeClr val="bg2"/>
                </a:solidFill>
                <a:latin typeface="+mn-lt"/>
              </a:rPr>
              <a:t>Saturation by a North pole: GND + 0.7V (~0.7V)</a:t>
            </a:r>
          </a:p>
          <a:p>
            <a:pPr algn="r"/>
            <a:r>
              <a:rPr lang="en-US" sz="1400" dirty="0" smtClean="0">
                <a:solidFill>
                  <a:schemeClr val="bg2"/>
                </a:solidFill>
                <a:latin typeface="+mn-lt"/>
              </a:rPr>
              <a:t>Absence of magnetic field: </a:t>
            </a:r>
            <a:r>
              <a:rPr lang="en-US" sz="1400" dirty="0" err="1" smtClean="0">
                <a:solidFill>
                  <a:schemeClr val="bg2"/>
                </a:solidFill>
                <a:latin typeface="+mn-lt"/>
              </a:rPr>
              <a:t>Vcc</a:t>
            </a:r>
            <a:r>
              <a:rPr lang="en-US" sz="1400" dirty="0" smtClean="0">
                <a:solidFill>
                  <a:schemeClr val="bg2"/>
                </a:solidFill>
                <a:latin typeface="+mn-lt"/>
              </a:rPr>
              <a:t> / 2 (~2.5V)</a:t>
            </a:r>
          </a:p>
          <a:p>
            <a:pPr algn="just"/>
            <a:endParaRPr lang="en-US" dirty="0" smtClean="0">
              <a:solidFill>
                <a:schemeClr val="bg2"/>
              </a:solidFill>
              <a:latin typeface="+mn-lt"/>
            </a:endParaRPr>
          </a:p>
          <a:p>
            <a:pPr algn="just"/>
            <a:r>
              <a:rPr lang="en-US" sz="1600" dirty="0" smtClean="0">
                <a:solidFill>
                  <a:schemeClr val="bg2"/>
                </a:solidFill>
                <a:latin typeface="+mn-lt"/>
              </a:rPr>
              <a:t>One hall effect sensor near each gear’s approximate rest position reads the magnetic flux there. Two neodymium magnets straddle the shift lever and provide full saturation at ~2mm. Various selectable algorithms determine which gear is selected based on the 6 analog inputs from the sensors.</a:t>
            </a:r>
          </a:p>
          <a:p>
            <a:pPr algn="just"/>
            <a:endParaRPr lang="en-US" sz="1600" dirty="0">
              <a:solidFill>
                <a:schemeClr val="bg2"/>
              </a:solidFill>
              <a:latin typeface="+mn-lt"/>
            </a:endParaRPr>
          </a:p>
          <a:p>
            <a:pPr algn="just"/>
            <a:r>
              <a:rPr lang="en-US" sz="1600" dirty="0" smtClean="0">
                <a:solidFill>
                  <a:schemeClr val="bg1"/>
                </a:solidFill>
                <a:latin typeface="+mn-lt"/>
              </a:rPr>
              <a:t>The best one (determined heuristically) has been ‘Trim 1 – Mean’ (take the average, discard the furthest outlier (likely a selected gear), take the mean of the remaining 5 as the ‘Baseline’ value and compare each input value to the baseline to see if it is out of the Tolerance value.</a:t>
            </a:r>
            <a:endParaRPr lang="en-US" sz="1600" dirty="0">
              <a:solidFill>
                <a:schemeClr val="bg1"/>
              </a:solidFill>
              <a:latin typeface="+mn-lt"/>
            </a:endParaRPr>
          </a:p>
        </p:txBody>
      </p:sp>
      <p:pic>
        <p:nvPicPr>
          <p:cNvPr id="24578" name="Picture 2" descr="Hall effect sensor internal diagram"/>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3568" y="1772816"/>
            <a:ext cx="4257217" cy="10883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954680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5854488"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err="1" smtClean="0">
                <a:solidFill>
                  <a:schemeClr val="bg1"/>
                </a:solidFill>
                <a:latin typeface="Imprint MT Shadow" pitchFamily="82" charset="0"/>
              </a:rPr>
              <a:t>GearDisplay</a:t>
            </a:r>
            <a:r>
              <a:rPr lang="fr-FR" sz="3600" dirty="0" smtClean="0">
                <a:solidFill>
                  <a:schemeClr val="bg1"/>
                </a:solidFill>
                <a:latin typeface="Imprint MT Shadow" pitchFamily="82" charset="0"/>
              </a:rPr>
              <a:t> – Code </a:t>
            </a:r>
            <a:r>
              <a:rPr lang="fr-FR" sz="3600" dirty="0" err="1" smtClean="0">
                <a:solidFill>
                  <a:schemeClr val="bg1"/>
                </a:solidFill>
                <a:latin typeface="Imprint MT Shadow" pitchFamily="82" charset="0"/>
              </a:rPr>
              <a:t>snippets</a:t>
            </a:r>
            <a:endParaRPr lang="fr-FR" sz="3600" dirty="0">
              <a:solidFill>
                <a:schemeClr val="bg1"/>
              </a:solidFill>
              <a:latin typeface="Imprint MT Shadow" pitchFamily="82" charset="0"/>
            </a:endParaRPr>
          </a:p>
        </p:txBody>
      </p:sp>
      <p:pic>
        <p:nvPicPr>
          <p:cNvPr id="286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0825" y="891870"/>
            <a:ext cx="4524375" cy="25241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86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32040" y="891870"/>
            <a:ext cx="3783923" cy="31131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867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3608" y="3614538"/>
            <a:ext cx="3219917" cy="10116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2580758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4950394"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err="1" smtClean="0">
                <a:solidFill>
                  <a:schemeClr val="bg1"/>
                </a:solidFill>
                <a:latin typeface="Imprint MT Shadow" pitchFamily="82" charset="0"/>
              </a:rPr>
              <a:t>GearDisplay</a:t>
            </a:r>
            <a:r>
              <a:rPr lang="fr-FR" sz="3600" dirty="0" smtClean="0">
                <a:solidFill>
                  <a:schemeClr val="bg1"/>
                </a:solidFill>
                <a:latin typeface="Imprint MT Shadow" pitchFamily="82" charset="0"/>
              </a:rPr>
              <a:t> – </a:t>
            </a:r>
            <a:r>
              <a:rPr lang="fr-FR" sz="3600" dirty="0" err="1" smtClean="0">
                <a:solidFill>
                  <a:schemeClr val="bg1"/>
                </a:solidFill>
                <a:latin typeface="Imprint MT Shadow" pitchFamily="82" charset="0"/>
              </a:rPr>
              <a:t>Installed</a:t>
            </a:r>
            <a:r>
              <a:rPr lang="fr-FR" sz="3600" dirty="0">
                <a:solidFill>
                  <a:schemeClr val="bg1"/>
                </a:solidFill>
                <a:latin typeface="Imprint MT Shadow" pitchFamily="82" charset="0"/>
              </a:rPr>
              <a:t>!</a:t>
            </a:r>
            <a:endParaRPr lang="fr-FR" sz="3600" dirty="0">
              <a:solidFill>
                <a:schemeClr val="bg1"/>
              </a:solidFill>
              <a:latin typeface="Imprint MT Shadow" pitchFamily="82" charset="0"/>
            </a:endParaRPr>
          </a:p>
        </p:txBody>
      </p:sp>
      <p:pic>
        <p:nvPicPr>
          <p:cNvPr id="25601" name="Picture 1" descr="S:\DCIM\110_0906\IMG_0488.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9512" y="766030"/>
            <a:ext cx="5452336" cy="4089252"/>
          </a:xfrm>
          <a:prstGeom prst="rect">
            <a:avLst/>
          </a:prstGeom>
          <a:noFill/>
          <a:extLst>
            <a:ext uri="{909E8E84-426E-40DD-AFC4-6F175D3DCCD1}">
              <a14:hiddenFill xmlns:a14="http://schemas.microsoft.com/office/drawing/2010/main">
                <a:solidFill>
                  <a:srgbClr val="FFFFFF"/>
                </a:solidFill>
              </a14:hiddenFill>
            </a:ext>
          </a:extLst>
        </p:spPr>
      </p:pic>
      <p:pic>
        <p:nvPicPr>
          <p:cNvPr id="25602" name="Picture 2" descr="S:\DCIM\110_0906\IMG_0489.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838832" y="4358097"/>
            <a:ext cx="3305168" cy="2478876"/>
          </a:xfrm>
          <a:prstGeom prst="rect">
            <a:avLst/>
          </a:prstGeom>
          <a:noFill/>
          <a:extLst>
            <a:ext uri="{909E8E84-426E-40DD-AFC4-6F175D3DCCD1}">
              <a14:hiddenFill xmlns:a14="http://schemas.microsoft.com/office/drawing/2010/main">
                <a:solidFill>
                  <a:srgbClr val="FFFFFF"/>
                </a:solidFill>
              </a14:hiddenFill>
            </a:ext>
          </a:extLst>
        </p:spPr>
      </p:pic>
      <p:sp>
        <p:nvSpPr>
          <p:cNvPr id="9" name="Text Box 8"/>
          <p:cNvSpPr txBox="1">
            <a:spLocks noChangeArrowheads="1"/>
          </p:cNvSpPr>
          <p:nvPr/>
        </p:nvSpPr>
        <p:spPr bwMode="auto">
          <a:xfrm>
            <a:off x="5838832" y="1844825"/>
            <a:ext cx="3197664" cy="22936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just"/>
            <a:r>
              <a:rPr lang="en-US" dirty="0" smtClean="0">
                <a:solidFill>
                  <a:schemeClr val="bg2"/>
                </a:solidFill>
                <a:latin typeface="+mn-lt"/>
              </a:rPr>
              <a:t>Center console removed,</a:t>
            </a:r>
          </a:p>
          <a:p>
            <a:pPr algn="just"/>
            <a:r>
              <a:rPr lang="en-US" dirty="0" smtClean="0">
                <a:solidFill>
                  <a:schemeClr val="bg2"/>
                </a:solidFill>
                <a:latin typeface="+mn-lt"/>
              </a:rPr>
              <a:t>Unit </a:t>
            </a:r>
            <a:r>
              <a:rPr lang="en-US" dirty="0" err="1" smtClean="0">
                <a:solidFill>
                  <a:schemeClr val="bg2"/>
                </a:solidFill>
                <a:latin typeface="+mn-lt"/>
              </a:rPr>
              <a:t>velcroed</a:t>
            </a:r>
            <a:r>
              <a:rPr lang="en-US" dirty="0" smtClean="0">
                <a:solidFill>
                  <a:schemeClr val="bg2"/>
                </a:solidFill>
                <a:latin typeface="+mn-lt"/>
              </a:rPr>
              <a:t> to dash.</a:t>
            </a:r>
          </a:p>
          <a:p>
            <a:pPr algn="just"/>
            <a:endParaRPr lang="en-US" dirty="0" smtClean="0">
              <a:solidFill>
                <a:schemeClr val="bg2"/>
              </a:solidFill>
              <a:latin typeface="+mn-lt"/>
            </a:endParaRPr>
          </a:p>
          <a:p>
            <a:pPr algn="just"/>
            <a:endParaRPr lang="en-US" dirty="0">
              <a:solidFill>
                <a:schemeClr val="bg2"/>
              </a:solidFill>
              <a:latin typeface="+mn-lt"/>
            </a:endParaRPr>
          </a:p>
          <a:p>
            <a:pPr algn="just"/>
            <a:endParaRPr lang="en-US" dirty="0">
              <a:solidFill>
                <a:schemeClr val="bg2"/>
              </a:solidFill>
              <a:latin typeface="+mn-lt"/>
            </a:endParaRPr>
          </a:p>
          <a:p>
            <a:pPr algn="r"/>
            <a:r>
              <a:rPr lang="en-US" dirty="0" smtClean="0">
                <a:solidFill>
                  <a:schemeClr val="bg2"/>
                </a:solidFill>
                <a:latin typeface="+mn-lt"/>
              </a:rPr>
              <a:t>Still finalizing hall effect board mounting around shifter</a:t>
            </a:r>
          </a:p>
          <a:p>
            <a:endParaRPr lang="en-US" dirty="0" smtClean="0">
              <a:solidFill>
                <a:schemeClr val="bg2"/>
              </a:solidFill>
              <a:latin typeface="+mn-lt"/>
            </a:endParaRPr>
          </a:p>
          <a:p>
            <a:r>
              <a:rPr lang="en-US" dirty="0" smtClean="0">
                <a:solidFill>
                  <a:schemeClr val="bg2"/>
                </a:solidFill>
                <a:latin typeface="+mn-lt"/>
              </a:rPr>
              <a:t>Magnets</a:t>
            </a:r>
          </a:p>
        </p:txBody>
      </p:sp>
      <p:cxnSp>
        <p:nvCxnSpPr>
          <p:cNvPr id="10" name="Straight Arrow Connector 9"/>
          <p:cNvCxnSpPr/>
          <p:nvPr/>
        </p:nvCxnSpPr>
        <p:spPr>
          <a:xfrm flipH="1" flipV="1">
            <a:off x="4355976" y="1844826"/>
            <a:ext cx="1482856" cy="252026"/>
          </a:xfrm>
          <a:prstGeom prst="straightConnector1">
            <a:avLst/>
          </a:prstGeom>
          <a:ln w="38100">
            <a:solidFill>
              <a:srgbClr val="FF0000"/>
            </a:solidFill>
            <a:tailEnd type="arrow"/>
          </a:ln>
        </p:spPr>
        <p:style>
          <a:lnRef idx="2">
            <a:schemeClr val="dk1"/>
          </a:lnRef>
          <a:fillRef idx="0">
            <a:schemeClr val="dk1"/>
          </a:fillRef>
          <a:effectRef idx="1">
            <a:schemeClr val="dk1"/>
          </a:effectRef>
          <a:fontRef idx="minor">
            <a:schemeClr val="tx1"/>
          </a:fontRef>
        </p:style>
      </p:cxnSp>
      <p:cxnSp>
        <p:nvCxnSpPr>
          <p:cNvPr id="14" name="Straight Arrow Connector 13"/>
          <p:cNvCxnSpPr/>
          <p:nvPr/>
        </p:nvCxnSpPr>
        <p:spPr>
          <a:xfrm>
            <a:off x="6876256" y="4358097"/>
            <a:ext cx="864096" cy="943111"/>
          </a:xfrm>
          <a:prstGeom prst="straightConnector1">
            <a:avLst/>
          </a:prstGeom>
          <a:ln w="38100">
            <a:solidFill>
              <a:schemeClr val="bg1"/>
            </a:solidFill>
            <a:tailEnd type="arrow"/>
          </a:ln>
        </p:spPr>
        <p:style>
          <a:lnRef idx="2">
            <a:schemeClr val="dk1"/>
          </a:lnRef>
          <a:fillRef idx="0">
            <a:schemeClr val="dk1"/>
          </a:fillRef>
          <a:effectRef idx="1">
            <a:schemeClr val="dk1"/>
          </a:effectRef>
          <a:fontRef idx="minor">
            <a:schemeClr val="tx1"/>
          </a:fontRef>
        </p:style>
      </p:cxnSp>
      <p:cxnSp>
        <p:nvCxnSpPr>
          <p:cNvPr id="17" name="Straight Arrow Connector 16"/>
          <p:cNvCxnSpPr/>
          <p:nvPr/>
        </p:nvCxnSpPr>
        <p:spPr>
          <a:xfrm>
            <a:off x="6876256" y="4383726"/>
            <a:ext cx="1274011" cy="943111"/>
          </a:xfrm>
          <a:prstGeom prst="straightConnector1">
            <a:avLst/>
          </a:prstGeom>
          <a:ln w="38100">
            <a:solidFill>
              <a:schemeClr val="bg1"/>
            </a:solidFill>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4370221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788389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smtClean="0">
                <a:solidFill>
                  <a:schemeClr val="bg1"/>
                </a:solidFill>
                <a:latin typeface="Imprint MT Shadow" pitchFamily="82" charset="0"/>
              </a:rPr>
              <a:t>Switch </a:t>
            </a:r>
            <a:r>
              <a:rPr lang="fr-FR" sz="3600" dirty="0" err="1" smtClean="0">
                <a:solidFill>
                  <a:schemeClr val="bg1"/>
                </a:solidFill>
                <a:latin typeface="Imprint MT Shadow" pitchFamily="82" charset="0"/>
              </a:rPr>
              <a:t>Debouncing</a:t>
            </a:r>
            <a:r>
              <a:rPr lang="fr-FR" sz="3600" dirty="0" smtClean="0">
                <a:solidFill>
                  <a:schemeClr val="bg1"/>
                </a:solidFill>
                <a:latin typeface="Imprint MT Shadow" pitchFamily="82" charset="0"/>
              </a:rPr>
              <a:t> and </a:t>
            </a:r>
            <a:r>
              <a:rPr lang="fr-FR" sz="3600" dirty="0" err="1" smtClean="0">
                <a:solidFill>
                  <a:schemeClr val="bg1"/>
                </a:solidFill>
                <a:latin typeface="Imprint MT Shadow" pitchFamily="82" charset="0"/>
              </a:rPr>
              <a:t>other</a:t>
            </a:r>
            <a:r>
              <a:rPr lang="fr-FR" sz="3600" dirty="0" smtClean="0">
                <a:solidFill>
                  <a:schemeClr val="bg1"/>
                </a:solidFill>
                <a:latin typeface="Imprint MT Shadow" pitchFamily="82" charset="0"/>
              </a:rPr>
              <a:t> </a:t>
            </a:r>
            <a:r>
              <a:rPr lang="fr-FR" sz="3600" dirty="0" err="1" smtClean="0">
                <a:solidFill>
                  <a:schemeClr val="bg1"/>
                </a:solidFill>
                <a:latin typeface="Imprint MT Shadow" pitchFamily="82" charset="0"/>
              </a:rPr>
              <a:t>Oddities</a:t>
            </a:r>
            <a:endParaRPr lang="fr-FR" sz="3600" dirty="0">
              <a:solidFill>
                <a:schemeClr val="bg1"/>
              </a:solidFill>
              <a:latin typeface="Imprint MT Shadow" pitchFamily="82" charset="0"/>
            </a:endParaRPr>
          </a:p>
        </p:txBody>
      </p:sp>
      <p:sp>
        <p:nvSpPr>
          <p:cNvPr id="3080" name="Text Box 8"/>
          <p:cNvSpPr txBox="1">
            <a:spLocks noChangeArrowheads="1"/>
          </p:cNvSpPr>
          <p:nvPr/>
        </p:nvSpPr>
        <p:spPr bwMode="auto">
          <a:xfrm>
            <a:off x="466725" y="836612"/>
            <a:ext cx="8281988" cy="43205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just"/>
            <a:r>
              <a:rPr lang="fr-FR" sz="1600" dirty="0" err="1" smtClean="0">
                <a:solidFill>
                  <a:schemeClr val="bg2">
                    <a:lumMod val="40000"/>
                    <a:lumOff val="60000"/>
                  </a:schemeClr>
                </a:solidFill>
                <a:latin typeface="Verdana" pitchFamily="34" charset="0"/>
              </a:rPr>
              <a:t>Sometimes</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our</a:t>
            </a:r>
            <a:r>
              <a:rPr lang="fr-FR" sz="1600" dirty="0" smtClean="0">
                <a:solidFill>
                  <a:schemeClr val="bg2">
                    <a:lumMod val="40000"/>
                    <a:lumOff val="60000"/>
                  </a:schemeClr>
                </a:solidFill>
                <a:latin typeface="Verdana" pitchFamily="34" charset="0"/>
              </a:rPr>
              <a:t> intuitions break down on the </a:t>
            </a:r>
            <a:r>
              <a:rPr lang="fr-FR" sz="1600" dirty="0" err="1" smtClean="0">
                <a:solidFill>
                  <a:schemeClr val="bg2">
                    <a:lumMod val="40000"/>
                    <a:lumOff val="60000"/>
                  </a:schemeClr>
                </a:solidFill>
                <a:latin typeface="Verdana" pitchFamily="34" charset="0"/>
              </a:rPr>
              <a:t>extreme</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scales</a:t>
            </a:r>
            <a:r>
              <a:rPr lang="fr-FR" sz="1600" dirty="0" smtClean="0">
                <a:solidFill>
                  <a:schemeClr val="bg2">
                    <a:lumMod val="40000"/>
                    <a:lumOff val="60000"/>
                  </a:schemeClr>
                </a:solidFill>
                <a:latin typeface="Verdana" pitchFamily="34" charset="0"/>
              </a:rPr>
              <a:t> of </a:t>
            </a:r>
            <a:r>
              <a:rPr lang="fr-FR" sz="1600" dirty="0" err="1" smtClean="0">
                <a:solidFill>
                  <a:schemeClr val="bg2">
                    <a:lumMod val="40000"/>
                    <a:lumOff val="60000"/>
                  </a:schemeClr>
                </a:solidFill>
                <a:latin typeface="Verdana" pitchFamily="34" charset="0"/>
              </a:rPr>
              <a:t>measurements</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it’s</a:t>
            </a:r>
            <a:r>
              <a:rPr lang="fr-FR" sz="1600" dirty="0" smtClean="0">
                <a:solidFill>
                  <a:schemeClr val="bg2">
                    <a:lumMod val="40000"/>
                    <a:lumOff val="60000"/>
                  </a:schemeClr>
                </a:solidFill>
                <a:latin typeface="Verdana" pitchFamily="34" charset="0"/>
              </a:rPr>
              <a:t> hard to </a:t>
            </a:r>
            <a:r>
              <a:rPr lang="fr-FR" sz="1600" dirty="0" err="1" smtClean="0">
                <a:solidFill>
                  <a:schemeClr val="bg2">
                    <a:lumMod val="40000"/>
                    <a:lumOff val="60000"/>
                  </a:schemeClr>
                </a:solidFill>
                <a:latin typeface="Verdana" pitchFamily="34" charset="0"/>
              </a:rPr>
              <a:t>wrap</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our</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brains</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around</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astronomical</a:t>
            </a:r>
            <a:r>
              <a:rPr lang="fr-FR" sz="1600" dirty="0" smtClean="0">
                <a:solidFill>
                  <a:schemeClr val="bg2">
                    <a:lumMod val="40000"/>
                    <a:lumOff val="60000"/>
                  </a:schemeClr>
                </a:solidFill>
                <a:latin typeface="Verdana" pitchFamily="34" charset="0"/>
              </a:rPr>
              <a:t> time, quantum </a:t>
            </a:r>
            <a:r>
              <a:rPr lang="fr-FR" sz="1600" dirty="0" err="1" smtClean="0">
                <a:solidFill>
                  <a:schemeClr val="bg2">
                    <a:lumMod val="40000"/>
                    <a:lumOff val="60000"/>
                  </a:schemeClr>
                </a:solidFill>
                <a:latin typeface="Verdana" pitchFamily="34" charset="0"/>
              </a:rPr>
              <a:t>physics</a:t>
            </a:r>
            <a:r>
              <a:rPr lang="fr-FR" sz="1600" dirty="0" smtClean="0">
                <a:solidFill>
                  <a:schemeClr val="bg2">
                    <a:lumMod val="40000"/>
                    <a:lumOff val="60000"/>
                  </a:schemeClr>
                </a:solidFill>
                <a:latin typeface="Verdana" pitchFamily="34" charset="0"/>
              </a:rPr>
              <a:t>, and black </a:t>
            </a:r>
            <a:r>
              <a:rPr lang="fr-FR" sz="1600" dirty="0" err="1" smtClean="0">
                <a:solidFill>
                  <a:schemeClr val="bg2">
                    <a:lumMod val="40000"/>
                    <a:lumOff val="60000"/>
                  </a:schemeClr>
                </a:solidFill>
                <a:latin typeface="Verdana" pitchFamily="34" charset="0"/>
              </a:rPr>
              <a:t>holes</a:t>
            </a:r>
            <a:r>
              <a:rPr lang="fr-FR" sz="1600" dirty="0" smtClean="0">
                <a:solidFill>
                  <a:schemeClr val="bg2">
                    <a:lumMod val="40000"/>
                    <a:lumOff val="60000"/>
                  </a:schemeClr>
                </a:solidFill>
                <a:latin typeface="Verdana" pitchFamily="34" charset="0"/>
              </a:rPr>
              <a:t>. </a:t>
            </a:r>
          </a:p>
          <a:p>
            <a:pPr algn="just"/>
            <a:endParaRPr lang="fr-FR" sz="1600" dirty="0">
              <a:solidFill>
                <a:schemeClr val="bg2">
                  <a:lumMod val="40000"/>
                  <a:lumOff val="60000"/>
                </a:schemeClr>
              </a:solidFill>
              <a:latin typeface="Verdana" pitchFamily="34" charset="0"/>
            </a:endParaRPr>
          </a:p>
          <a:p>
            <a:pPr algn="just"/>
            <a:r>
              <a:rPr lang="fr-FR" sz="1600" dirty="0" smtClean="0">
                <a:solidFill>
                  <a:schemeClr val="bg2">
                    <a:lumMod val="40000"/>
                    <a:lumOff val="60000"/>
                  </a:schemeClr>
                </a:solidFill>
                <a:latin typeface="Verdana" pitchFamily="34" charset="0"/>
              </a:rPr>
              <a:t>Modern </a:t>
            </a:r>
            <a:r>
              <a:rPr lang="fr-FR" sz="1600" dirty="0" err="1" smtClean="0">
                <a:solidFill>
                  <a:schemeClr val="bg2">
                    <a:lumMod val="40000"/>
                    <a:lumOff val="60000"/>
                  </a:schemeClr>
                </a:solidFill>
                <a:latin typeface="Verdana" pitchFamily="34" charset="0"/>
              </a:rPr>
              <a:t>electronics</a:t>
            </a:r>
            <a:r>
              <a:rPr lang="fr-FR" sz="1600" dirty="0" smtClean="0">
                <a:solidFill>
                  <a:schemeClr val="bg2">
                    <a:lumMod val="40000"/>
                    <a:lumOff val="60000"/>
                  </a:schemeClr>
                </a:solidFill>
                <a:latin typeface="Verdana" pitchFamily="34" charset="0"/>
              </a:rPr>
              <a:t> use time </a:t>
            </a:r>
            <a:r>
              <a:rPr lang="fr-FR" sz="1600" dirty="0" err="1" smtClean="0">
                <a:solidFill>
                  <a:schemeClr val="bg2">
                    <a:lumMod val="40000"/>
                    <a:lumOff val="60000"/>
                  </a:schemeClr>
                </a:solidFill>
                <a:latin typeface="Verdana" pitchFamily="34" charset="0"/>
              </a:rPr>
              <a:t>units</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smaller</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than</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we’re</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used</a:t>
            </a:r>
            <a:r>
              <a:rPr lang="fr-FR" sz="1600" dirty="0" smtClean="0">
                <a:solidFill>
                  <a:schemeClr val="bg2">
                    <a:lumMod val="40000"/>
                    <a:lumOff val="60000"/>
                  </a:schemeClr>
                </a:solidFill>
                <a:latin typeface="Verdana" pitchFamily="34" charset="0"/>
              </a:rPr>
              <a:t> to, </a:t>
            </a:r>
            <a:r>
              <a:rPr lang="fr-FR" sz="1600" dirty="0" err="1" smtClean="0">
                <a:solidFill>
                  <a:schemeClr val="bg2">
                    <a:lumMod val="40000"/>
                    <a:lumOff val="60000"/>
                  </a:schemeClr>
                </a:solidFill>
                <a:latin typeface="Verdana" pitchFamily="34" charset="0"/>
              </a:rPr>
              <a:t>so</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be</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aware</a:t>
            </a:r>
            <a:r>
              <a:rPr lang="fr-FR" sz="1600" dirty="0" smtClean="0">
                <a:solidFill>
                  <a:schemeClr val="bg2">
                    <a:lumMod val="40000"/>
                    <a:lumOff val="60000"/>
                  </a:schemeClr>
                </a:solidFill>
                <a:latin typeface="Verdana" pitchFamily="34" charset="0"/>
              </a:rPr>
              <a:t> of certain </a:t>
            </a:r>
            <a:r>
              <a:rPr lang="fr-FR" sz="1600" dirty="0" err="1" smtClean="0">
                <a:solidFill>
                  <a:schemeClr val="bg2">
                    <a:lumMod val="40000"/>
                    <a:lumOff val="60000"/>
                  </a:schemeClr>
                </a:solidFill>
                <a:latin typeface="Verdana" pitchFamily="34" charset="0"/>
              </a:rPr>
              <a:t>side</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effects</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Even</a:t>
            </a:r>
            <a:r>
              <a:rPr lang="fr-FR" sz="1600" dirty="0" smtClean="0">
                <a:solidFill>
                  <a:schemeClr val="bg2">
                    <a:lumMod val="40000"/>
                    <a:lumOff val="60000"/>
                  </a:schemeClr>
                </a:solidFill>
                <a:latin typeface="Verdana" pitchFamily="34" charset="0"/>
              </a:rPr>
              <a:t> the </a:t>
            </a:r>
            <a:r>
              <a:rPr lang="fr-FR" sz="1600" dirty="0" err="1" smtClean="0">
                <a:solidFill>
                  <a:schemeClr val="bg2">
                    <a:lumMod val="40000"/>
                    <a:lumOff val="60000"/>
                  </a:schemeClr>
                </a:solidFill>
                <a:latin typeface="Verdana" pitchFamily="34" charset="0"/>
              </a:rPr>
              <a:t>arduino’s</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tiny</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outdated</a:t>
            </a:r>
            <a:r>
              <a:rPr lang="fr-FR" sz="1600" dirty="0" smtClean="0">
                <a:solidFill>
                  <a:schemeClr val="bg2">
                    <a:lumMod val="40000"/>
                    <a:lumOff val="60000"/>
                  </a:schemeClr>
                </a:solidFill>
                <a:latin typeface="Verdana" pitchFamily="34" charset="0"/>
              </a:rPr>
              <a:t> processor </a:t>
            </a:r>
            <a:r>
              <a:rPr lang="fr-FR" sz="1600" dirty="0" err="1" smtClean="0">
                <a:solidFill>
                  <a:schemeClr val="bg2">
                    <a:lumMod val="40000"/>
                    <a:lumOff val="60000"/>
                  </a:schemeClr>
                </a:solidFill>
                <a:latin typeface="Verdana" pitchFamily="34" charset="0"/>
              </a:rPr>
              <a:t>completes</a:t>
            </a:r>
            <a:r>
              <a:rPr lang="fr-FR" sz="1600" dirty="0" smtClean="0">
                <a:solidFill>
                  <a:schemeClr val="bg2">
                    <a:lumMod val="40000"/>
                    <a:lumOff val="60000"/>
                  </a:schemeClr>
                </a:solidFill>
                <a:latin typeface="Verdana" pitchFamily="34" charset="0"/>
              </a:rPr>
              <a:t> a </a:t>
            </a:r>
            <a:r>
              <a:rPr lang="fr-FR" sz="1600" dirty="0" err="1" smtClean="0">
                <a:solidFill>
                  <a:schemeClr val="bg2">
                    <a:lumMod val="40000"/>
                    <a:lumOff val="60000"/>
                  </a:schemeClr>
                </a:solidFill>
                <a:latin typeface="Verdana" pitchFamily="34" charset="0"/>
              </a:rPr>
              <a:t>clock</a:t>
            </a:r>
            <a:r>
              <a:rPr lang="fr-FR" sz="1600" dirty="0" smtClean="0">
                <a:solidFill>
                  <a:schemeClr val="bg2">
                    <a:lumMod val="40000"/>
                    <a:lumOff val="60000"/>
                  </a:schemeClr>
                </a:solidFill>
                <a:latin typeface="Verdana" pitchFamily="34" charset="0"/>
              </a:rPr>
              <a:t> cycle in 0.0000625s (0.0625 </a:t>
            </a:r>
            <a:r>
              <a:rPr lang="fr-FR" sz="1600" dirty="0" err="1" smtClean="0">
                <a:solidFill>
                  <a:schemeClr val="bg2">
                    <a:lumMod val="40000"/>
                    <a:lumOff val="60000"/>
                  </a:schemeClr>
                </a:solidFill>
                <a:latin typeface="Verdana" pitchFamily="34" charset="0"/>
              </a:rPr>
              <a:t>milliseconds</a:t>
            </a:r>
            <a:r>
              <a:rPr lang="fr-FR" sz="1600" dirty="0" smtClean="0">
                <a:solidFill>
                  <a:schemeClr val="bg2">
                    <a:lumMod val="40000"/>
                    <a:lumOff val="60000"/>
                  </a:schemeClr>
                </a:solidFill>
                <a:latin typeface="Verdana" pitchFamily="34" charset="0"/>
              </a:rPr>
              <a:t> or 625 </a:t>
            </a:r>
            <a:r>
              <a:rPr lang="fr-FR" sz="1600" dirty="0" err="1" smtClean="0">
                <a:solidFill>
                  <a:schemeClr val="bg2">
                    <a:lumMod val="40000"/>
                    <a:lumOff val="60000"/>
                  </a:schemeClr>
                </a:solidFill>
                <a:latin typeface="Verdana" pitchFamily="34" charset="0"/>
              </a:rPr>
              <a:t>nanoseconds</a:t>
            </a:r>
            <a:r>
              <a:rPr lang="fr-FR" sz="1600" dirty="0" smtClean="0">
                <a:solidFill>
                  <a:schemeClr val="bg2">
                    <a:lumMod val="40000"/>
                    <a:lumOff val="60000"/>
                  </a:schemeClr>
                </a:solidFill>
                <a:latin typeface="Verdana" pitchFamily="34" charset="0"/>
              </a:rPr>
              <a:t>) </a:t>
            </a:r>
            <a:endParaRPr lang="fr-FR" sz="1600" dirty="0" smtClean="0">
              <a:solidFill>
                <a:schemeClr val="bg2">
                  <a:lumMod val="40000"/>
                  <a:lumOff val="60000"/>
                </a:schemeClr>
              </a:solidFill>
              <a:latin typeface="Verdana" pitchFamily="34" charset="0"/>
            </a:endParaRPr>
          </a:p>
          <a:p>
            <a:pPr marL="285750" indent="-285750" algn="just">
              <a:buFont typeface="Arial" pitchFamily="34" charset="0"/>
              <a:buChar char="•"/>
            </a:pPr>
            <a:r>
              <a:rPr lang="fr-FR" sz="1600" dirty="0" smtClean="0">
                <a:solidFill>
                  <a:schemeClr val="bg2">
                    <a:lumMod val="40000"/>
                    <a:lumOff val="60000"/>
                  </a:schemeClr>
                </a:solidFill>
                <a:latin typeface="Verdana" pitchFamily="34" charset="0"/>
              </a:rPr>
              <a:t>It </a:t>
            </a:r>
            <a:r>
              <a:rPr lang="fr-FR" sz="1600" dirty="0" err="1" smtClean="0">
                <a:solidFill>
                  <a:schemeClr val="bg2">
                    <a:lumMod val="40000"/>
                    <a:lumOff val="60000"/>
                  </a:schemeClr>
                </a:solidFill>
                <a:latin typeface="Verdana" pitchFamily="34" charset="0"/>
              </a:rPr>
              <a:t>takes</a:t>
            </a:r>
            <a:r>
              <a:rPr lang="fr-FR" sz="1600" dirty="0" smtClean="0">
                <a:solidFill>
                  <a:schemeClr val="bg2">
                    <a:lumMod val="40000"/>
                    <a:lumOff val="60000"/>
                  </a:schemeClr>
                </a:solidFill>
                <a:latin typeface="Verdana" pitchFamily="34" charset="0"/>
              </a:rPr>
              <a:t> time for </a:t>
            </a:r>
            <a:r>
              <a:rPr lang="fr-FR" sz="1600" dirty="0" err="1" smtClean="0">
                <a:solidFill>
                  <a:schemeClr val="bg2">
                    <a:lumMod val="40000"/>
                    <a:lumOff val="60000"/>
                  </a:schemeClr>
                </a:solidFill>
                <a:latin typeface="Verdana" pitchFamily="34" charset="0"/>
              </a:rPr>
              <a:t>current</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electron</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wave</a:t>
            </a:r>
            <a:r>
              <a:rPr lang="fr-FR" sz="1600" dirty="0" smtClean="0">
                <a:solidFill>
                  <a:schemeClr val="bg2">
                    <a:lumMod val="40000"/>
                    <a:lumOff val="60000"/>
                  </a:schemeClr>
                </a:solidFill>
                <a:latin typeface="Verdana" pitchFamily="34" charset="0"/>
              </a:rPr>
              <a:t> propagation) to </a:t>
            </a:r>
            <a:r>
              <a:rPr lang="fr-FR" sz="1600" dirty="0" err="1" smtClean="0">
                <a:solidFill>
                  <a:schemeClr val="bg2">
                    <a:lumMod val="40000"/>
                    <a:lumOff val="60000"/>
                  </a:schemeClr>
                </a:solidFill>
                <a:latin typeface="Verdana" pitchFamily="34" charset="0"/>
              </a:rPr>
              <a:t>trave</a:t>
            </a:r>
            <a:r>
              <a:rPr lang="fr-FR" sz="1600" dirty="0" err="1" smtClean="0">
                <a:solidFill>
                  <a:schemeClr val="bg2">
                    <a:lumMod val="40000"/>
                    <a:lumOff val="60000"/>
                  </a:schemeClr>
                </a:solidFill>
                <a:latin typeface="Verdana" pitchFamily="34" charset="0"/>
              </a:rPr>
              <a:t>l</a:t>
            </a:r>
            <a:r>
              <a:rPr lang="fr-FR" sz="1600" dirty="0" smtClean="0">
                <a:solidFill>
                  <a:schemeClr val="bg2">
                    <a:lumMod val="40000"/>
                    <a:lumOff val="60000"/>
                  </a:schemeClr>
                </a:solidFill>
                <a:latin typeface="Verdana" pitchFamily="34" charset="0"/>
              </a:rPr>
              <a:t> down </a:t>
            </a:r>
            <a:r>
              <a:rPr lang="fr-FR" sz="1600" dirty="0" err="1" smtClean="0">
                <a:solidFill>
                  <a:schemeClr val="bg2">
                    <a:lumMod val="40000"/>
                    <a:lumOff val="60000"/>
                  </a:schemeClr>
                </a:solidFill>
                <a:latin typeface="Verdana" pitchFamily="34" charset="0"/>
              </a:rPr>
              <a:t>wire</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it’s</a:t>
            </a:r>
            <a:r>
              <a:rPr lang="fr-FR" sz="1600" dirty="0" smtClean="0">
                <a:solidFill>
                  <a:schemeClr val="bg2">
                    <a:lumMod val="40000"/>
                    <a:lumOff val="60000"/>
                  </a:schemeClr>
                </a:solidFill>
                <a:latin typeface="Verdana" pitchFamily="34" charset="0"/>
              </a:rPr>
              <a:t> about 71% the speed of light in </a:t>
            </a:r>
            <a:r>
              <a:rPr lang="fr-FR" sz="1600" dirty="0" err="1" smtClean="0">
                <a:solidFill>
                  <a:schemeClr val="bg2">
                    <a:lumMod val="40000"/>
                    <a:lumOff val="60000"/>
                  </a:schemeClr>
                </a:solidFill>
                <a:latin typeface="Verdana" pitchFamily="34" charset="0"/>
              </a:rPr>
              <a:t>copper</a:t>
            </a:r>
            <a:r>
              <a:rPr lang="fr-FR" sz="1600" dirty="0" smtClean="0">
                <a:solidFill>
                  <a:schemeClr val="bg2">
                    <a:lumMod val="40000"/>
                    <a:lumOff val="60000"/>
                  </a:schemeClr>
                </a:solidFill>
                <a:latin typeface="Verdana" pitchFamily="34" charset="0"/>
              </a:rPr>
              <a:t>. This </a:t>
            </a:r>
            <a:r>
              <a:rPr lang="fr-FR" sz="1600" dirty="0" err="1" smtClean="0">
                <a:solidFill>
                  <a:schemeClr val="bg2">
                    <a:lumMod val="40000"/>
                    <a:lumOff val="60000"/>
                  </a:schemeClr>
                </a:solidFill>
                <a:latin typeface="Verdana" pitchFamily="34" charset="0"/>
              </a:rPr>
              <a:t>means</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it</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only</a:t>
            </a:r>
            <a:r>
              <a:rPr lang="fr-FR" sz="1600" dirty="0" smtClean="0">
                <a:solidFill>
                  <a:schemeClr val="bg2">
                    <a:lumMod val="40000"/>
                    <a:lumOff val="60000"/>
                  </a:schemeClr>
                </a:solidFill>
                <a:latin typeface="Verdana" pitchFamily="34" charset="0"/>
              </a:rPr>
              <a:t> moves about 9 </a:t>
            </a:r>
            <a:r>
              <a:rPr lang="fr-FR" sz="1600" dirty="0" err="1" smtClean="0">
                <a:solidFill>
                  <a:schemeClr val="bg2">
                    <a:lumMod val="40000"/>
                    <a:lumOff val="60000"/>
                  </a:schemeClr>
                </a:solidFill>
                <a:latin typeface="Verdana" pitchFamily="34" charset="0"/>
              </a:rPr>
              <a:t>inches</a:t>
            </a:r>
            <a:r>
              <a:rPr lang="fr-FR" sz="1600" dirty="0" smtClean="0">
                <a:solidFill>
                  <a:schemeClr val="bg2">
                    <a:lumMod val="40000"/>
                    <a:lumOff val="60000"/>
                  </a:schemeClr>
                </a:solidFill>
                <a:latin typeface="Verdana" pitchFamily="34" charset="0"/>
              </a:rPr>
              <a:t> per </a:t>
            </a:r>
            <a:r>
              <a:rPr lang="fr-FR" sz="1600" dirty="0" err="1" smtClean="0">
                <a:solidFill>
                  <a:schemeClr val="bg2">
                    <a:lumMod val="40000"/>
                    <a:lumOff val="60000"/>
                  </a:schemeClr>
                </a:solidFill>
                <a:latin typeface="Verdana" pitchFamily="34" charset="0"/>
              </a:rPr>
              <a:t>nanosecond</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which</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is</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why</a:t>
            </a:r>
            <a:r>
              <a:rPr lang="fr-FR" sz="1600" dirty="0" smtClean="0">
                <a:solidFill>
                  <a:schemeClr val="bg2">
                    <a:lumMod val="40000"/>
                    <a:lumOff val="60000"/>
                  </a:schemeClr>
                </a:solidFill>
                <a:latin typeface="Verdana" pitchFamily="34" charset="0"/>
              </a:rPr>
              <a:t> components are </a:t>
            </a:r>
            <a:r>
              <a:rPr lang="fr-FR" sz="1600" dirty="0" err="1" smtClean="0">
                <a:solidFill>
                  <a:schemeClr val="bg2">
                    <a:lumMod val="40000"/>
                    <a:lumOff val="60000"/>
                  </a:schemeClr>
                </a:solidFill>
                <a:latin typeface="Verdana" pitchFamily="34" charset="0"/>
              </a:rPr>
              <a:t>moving</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closer</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together</a:t>
            </a:r>
            <a:r>
              <a:rPr lang="fr-FR" sz="1600" dirty="0" smtClean="0">
                <a:solidFill>
                  <a:schemeClr val="bg2">
                    <a:lumMod val="40000"/>
                    <a:lumOff val="60000"/>
                  </a:schemeClr>
                </a:solidFill>
                <a:latin typeface="Verdana" pitchFamily="34" charset="0"/>
              </a:rPr>
              <a:t> on </a:t>
            </a:r>
            <a:r>
              <a:rPr lang="fr-FR" sz="1600" dirty="0" err="1" smtClean="0">
                <a:solidFill>
                  <a:schemeClr val="bg2">
                    <a:lumMod val="40000"/>
                    <a:lumOff val="60000"/>
                  </a:schemeClr>
                </a:solidFill>
                <a:latin typeface="Verdana" pitchFamily="34" charset="0"/>
              </a:rPr>
              <a:t>motherboards</a:t>
            </a:r>
            <a:r>
              <a:rPr lang="fr-FR" sz="1600" dirty="0" smtClean="0">
                <a:solidFill>
                  <a:schemeClr val="bg2">
                    <a:lumMod val="40000"/>
                    <a:lumOff val="60000"/>
                  </a:schemeClr>
                </a:solidFill>
                <a:latin typeface="Verdana" pitchFamily="34" charset="0"/>
              </a:rPr>
              <a:t> – </a:t>
            </a:r>
            <a:r>
              <a:rPr lang="fr-FR" sz="1600" dirty="0" err="1" smtClean="0">
                <a:solidFill>
                  <a:schemeClr val="bg2">
                    <a:lumMod val="40000"/>
                    <a:lumOff val="60000"/>
                  </a:schemeClr>
                </a:solidFill>
                <a:latin typeface="Verdana" pitchFamily="34" charset="0"/>
              </a:rPr>
              <a:t>with</a:t>
            </a:r>
            <a:r>
              <a:rPr lang="fr-FR" sz="1600" dirty="0" smtClean="0">
                <a:solidFill>
                  <a:schemeClr val="bg2">
                    <a:lumMod val="40000"/>
                    <a:lumOff val="60000"/>
                  </a:schemeClr>
                </a:solidFill>
                <a:latin typeface="Verdana" pitchFamily="34" charset="0"/>
              </a:rPr>
              <a:t> a 4 GHz processor, </a:t>
            </a:r>
            <a:r>
              <a:rPr lang="fr-FR" sz="1600" dirty="0" err="1" smtClean="0">
                <a:solidFill>
                  <a:schemeClr val="bg2">
                    <a:lumMod val="40000"/>
                    <a:lumOff val="60000"/>
                  </a:schemeClr>
                </a:solidFill>
                <a:latin typeface="Verdana" pitchFamily="34" charset="0"/>
              </a:rPr>
              <a:t>electricity</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can</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only</a:t>
            </a:r>
            <a:r>
              <a:rPr lang="fr-FR" sz="1600" dirty="0" smtClean="0">
                <a:solidFill>
                  <a:schemeClr val="bg2">
                    <a:lumMod val="40000"/>
                    <a:lumOff val="60000"/>
                  </a:schemeClr>
                </a:solidFill>
                <a:latin typeface="Verdana" pitchFamily="34" charset="0"/>
              </a:rPr>
              <a:t> move </a:t>
            </a:r>
            <a:r>
              <a:rPr lang="fr-FR" sz="1600" dirty="0">
                <a:solidFill>
                  <a:schemeClr val="bg2">
                    <a:lumMod val="40000"/>
                    <a:lumOff val="60000"/>
                  </a:schemeClr>
                </a:solidFill>
                <a:latin typeface="Verdana" pitchFamily="34" charset="0"/>
              </a:rPr>
              <a:t>about </a:t>
            </a:r>
            <a:r>
              <a:rPr lang="fr-FR" sz="1600" dirty="0" smtClean="0">
                <a:solidFill>
                  <a:schemeClr val="bg2">
                    <a:lumMod val="40000"/>
                    <a:lumOff val="60000"/>
                  </a:schemeClr>
                </a:solidFill>
                <a:latin typeface="Verdana" pitchFamily="34" charset="0"/>
              </a:rPr>
              <a:t>2" per </a:t>
            </a:r>
            <a:r>
              <a:rPr lang="fr-FR" sz="1600" dirty="0" err="1" smtClean="0">
                <a:solidFill>
                  <a:schemeClr val="bg2">
                    <a:lumMod val="40000"/>
                    <a:lumOff val="60000"/>
                  </a:schemeClr>
                </a:solidFill>
                <a:latin typeface="Verdana" pitchFamily="34" charset="0"/>
              </a:rPr>
              <a:t>clock</a:t>
            </a:r>
            <a:r>
              <a:rPr lang="fr-FR" sz="1600" dirty="0" smtClean="0">
                <a:solidFill>
                  <a:schemeClr val="bg2">
                    <a:lumMod val="40000"/>
                    <a:lumOff val="60000"/>
                  </a:schemeClr>
                </a:solidFill>
                <a:latin typeface="Verdana" pitchFamily="34" charset="0"/>
              </a:rPr>
              <a:t> cycle.</a:t>
            </a:r>
            <a:endParaRPr lang="fr-FR" sz="1600" dirty="0" smtClean="0">
              <a:solidFill>
                <a:schemeClr val="bg2">
                  <a:lumMod val="40000"/>
                  <a:lumOff val="60000"/>
                </a:schemeClr>
              </a:solidFill>
              <a:latin typeface="Verdana" pitchFamily="34" charset="0"/>
            </a:endParaRPr>
          </a:p>
          <a:p>
            <a:pPr marL="285750" indent="-285750" algn="just">
              <a:buFont typeface="Arial" pitchFamily="34" charset="0"/>
              <a:buChar char="•"/>
            </a:pPr>
            <a:r>
              <a:rPr lang="fr-FR" sz="1600" dirty="0" err="1" smtClean="0">
                <a:solidFill>
                  <a:schemeClr val="bg2">
                    <a:lumMod val="40000"/>
                    <a:lumOff val="60000"/>
                  </a:schemeClr>
                </a:solidFill>
                <a:latin typeface="Verdana" pitchFamily="34" charset="0"/>
              </a:rPr>
              <a:t>When</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we</a:t>
            </a:r>
            <a:r>
              <a:rPr lang="fr-FR" sz="1600" dirty="0" smtClean="0">
                <a:solidFill>
                  <a:schemeClr val="bg2">
                    <a:lumMod val="40000"/>
                    <a:lumOff val="60000"/>
                  </a:schemeClr>
                </a:solidFill>
                <a:latin typeface="Verdana" pitchFamily="34" charset="0"/>
              </a:rPr>
              <a:t> push a switch, </a:t>
            </a:r>
            <a:r>
              <a:rPr lang="fr-FR" sz="1600" dirty="0" err="1" smtClean="0">
                <a:solidFill>
                  <a:schemeClr val="bg2">
                    <a:lumMod val="40000"/>
                    <a:lumOff val="60000"/>
                  </a:schemeClr>
                </a:solidFill>
                <a:latin typeface="Verdana" pitchFamily="34" charset="0"/>
              </a:rPr>
              <a:t>we</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interpret</a:t>
            </a:r>
            <a:r>
              <a:rPr lang="fr-FR" sz="1600" dirty="0" smtClean="0">
                <a:solidFill>
                  <a:schemeClr val="bg2">
                    <a:lumMod val="40000"/>
                    <a:lumOff val="60000"/>
                  </a:schemeClr>
                </a:solidFill>
                <a:latin typeface="Verdana" pitchFamily="34" charset="0"/>
              </a:rPr>
              <a:t> the </a:t>
            </a:r>
            <a:r>
              <a:rPr lang="fr-FR" sz="1600" dirty="0" err="1" smtClean="0">
                <a:solidFill>
                  <a:schemeClr val="bg2">
                    <a:lumMod val="40000"/>
                    <a:lumOff val="60000"/>
                  </a:schemeClr>
                </a:solidFill>
                <a:latin typeface="Verdana" pitchFamily="34" charset="0"/>
              </a:rPr>
              <a:t>result</a:t>
            </a:r>
            <a:r>
              <a:rPr lang="fr-FR" sz="1600" dirty="0" smtClean="0">
                <a:solidFill>
                  <a:schemeClr val="bg2">
                    <a:lumMod val="40000"/>
                    <a:lumOff val="60000"/>
                  </a:schemeClr>
                </a:solidFill>
                <a:latin typeface="Verdana" pitchFamily="34" charset="0"/>
              </a:rPr>
              <a:t> to </a:t>
            </a:r>
            <a:r>
              <a:rPr lang="fr-FR" sz="1600" dirty="0" err="1" smtClean="0">
                <a:solidFill>
                  <a:schemeClr val="bg2">
                    <a:lumMod val="40000"/>
                    <a:lumOff val="60000"/>
                  </a:schemeClr>
                </a:solidFill>
                <a:latin typeface="Verdana" pitchFamily="34" charset="0"/>
              </a:rPr>
              <a:t>be</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near</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instantaneous</a:t>
            </a:r>
            <a:r>
              <a:rPr lang="fr-FR" sz="1600" dirty="0" smtClean="0">
                <a:solidFill>
                  <a:schemeClr val="bg2">
                    <a:lumMod val="40000"/>
                    <a:lumOff val="60000"/>
                  </a:schemeClr>
                </a:solidFill>
                <a:latin typeface="Verdana" pitchFamily="34" charset="0"/>
              </a:rPr>
              <a:t> – </a:t>
            </a:r>
            <a:r>
              <a:rPr lang="fr-FR" sz="1600" dirty="0" err="1" smtClean="0">
                <a:solidFill>
                  <a:schemeClr val="bg2">
                    <a:lumMod val="40000"/>
                    <a:lumOff val="60000"/>
                  </a:schemeClr>
                </a:solidFill>
                <a:latin typeface="Verdana" pitchFamily="34" charset="0"/>
              </a:rPr>
              <a:t>it’s</a:t>
            </a:r>
            <a:r>
              <a:rPr lang="fr-FR" sz="1600" dirty="0" smtClean="0">
                <a:solidFill>
                  <a:schemeClr val="bg2">
                    <a:lumMod val="40000"/>
                    <a:lumOff val="60000"/>
                  </a:schemeClr>
                </a:solidFill>
                <a:latin typeface="Verdana" pitchFamily="34" charset="0"/>
              </a:rPr>
              <a:t> not, and </a:t>
            </a:r>
            <a:r>
              <a:rPr lang="fr-FR" sz="1600" dirty="0" err="1" smtClean="0">
                <a:solidFill>
                  <a:schemeClr val="bg2">
                    <a:lumMod val="40000"/>
                    <a:lumOff val="60000"/>
                  </a:schemeClr>
                </a:solidFill>
                <a:latin typeface="Verdana" pitchFamily="34" charset="0"/>
              </a:rPr>
              <a:t>it’s</a:t>
            </a:r>
            <a:r>
              <a:rPr lang="fr-FR" sz="1600" dirty="0" smtClean="0">
                <a:solidFill>
                  <a:schemeClr val="bg2">
                    <a:lumMod val="40000"/>
                    <a:lumOff val="60000"/>
                  </a:schemeClr>
                </a:solidFill>
                <a:latin typeface="Verdana" pitchFamily="34" charset="0"/>
              </a:rPr>
              <a:t> a </a:t>
            </a:r>
            <a:r>
              <a:rPr lang="fr-FR" sz="1600" dirty="0" err="1" smtClean="0">
                <a:solidFill>
                  <a:schemeClr val="bg2">
                    <a:lumMod val="40000"/>
                    <a:lumOff val="60000"/>
                  </a:schemeClr>
                </a:solidFill>
                <a:latin typeface="Verdana" pitchFamily="34" charset="0"/>
              </a:rPr>
              <a:t>common</a:t>
            </a:r>
            <a:r>
              <a:rPr lang="fr-FR" sz="1600" dirty="0" smtClean="0">
                <a:solidFill>
                  <a:schemeClr val="bg2">
                    <a:lumMod val="40000"/>
                    <a:lumOff val="60000"/>
                  </a:schemeClr>
                </a:solidFill>
                <a:latin typeface="Verdana" pitchFamily="34" charset="0"/>
              </a:rPr>
              <a:t> </a:t>
            </a:r>
          </a:p>
          <a:p>
            <a:pPr algn="just"/>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problem</a:t>
            </a:r>
            <a:r>
              <a:rPr lang="fr-FR" sz="1600" dirty="0" smtClean="0">
                <a:solidFill>
                  <a:schemeClr val="bg2">
                    <a:lumMod val="40000"/>
                    <a:lumOff val="60000"/>
                  </a:schemeClr>
                </a:solidFill>
                <a:latin typeface="Verdana" pitchFamily="34" charset="0"/>
              </a:rPr>
              <a:t> – </a:t>
            </a:r>
            <a:r>
              <a:rPr lang="fr-FR" sz="1600" dirty="0" err="1" smtClean="0">
                <a:solidFill>
                  <a:schemeClr val="bg2">
                    <a:lumMod val="40000"/>
                    <a:lumOff val="60000"/>
                  </a:schemeClr>
                </a:solidFill>
                <a:latin typeface="Verdana" pitchFamily="34" charset="0"/>
              </a:rPr>
              <a:t>ever</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had</a:t>
            </a:r>
            <a:r>
              <a:rPr lang="fr-FR" sz="1600" dirty="0" smtClean="0">
                <a:solidFill>
                  <a:schemeClr val="bg2">
                    <a:lumMod val="40000"/>
                    <a:lumOff val="60000"/>
                  </a:schemeClr>
                </a:solidFill>
                <a:latin typeface="Verdana" pitchFamily="34" charset="0"/>
              </a:rPr>
              <a:t> a </a:t>
            </a:r>
            <a:r>
              <a:rPr lang="fr-FR" sz="1600" dirty="0" err="1" smtClean="0">
                <a:solidFill>
                  <a:schemeClr val="bg2">
                    <a:lumMod val="40000"/>
                    <a:lumOff val="60000"/>
                  </a:schemeClr>
                </a:solidFill>
                <a:latin typeface="Verdana" pitchFamily="34" charset="0"/>
              </a:rPr>
              <a:t>remote</a:t>
            </a:r>
            <a:r>
              <a:rPr lang="fr-FR" sz="1600" dirty="0" smtClean="0">
                <a:solidFill>
                  <a:schemeClr val="bg2">
                    <a:lumMod val="40000"/>
                    <a:lumOff val="60000"/>
                  </a:schemeClr>
                </a:solidFill>
                <a:latin typeface="Verdana" pitchFamily="34" charset="0"/>
              </a:rPr>
              <a:t> </a:t>
            </a:r>
          </a:p>
          <a:p>
            <a:pPr algn="just"/>
            <a:r>
              <a:rPr lang="fr-FR" sz="1600" dirty="0">
                <a:solidFill>
                  <a:schemeClr val="bg2">
                    <a:lumMod val="40000"/>
                    <a:lumOff val="60000"/>
                  </a:schemeClr>
                </a:solidFill>
                <a:latin typeface="Verdana" pitchFamily="34" charset="0"/>
              </a:rPr>
              <a:t> </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that</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changed</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two</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channels</a:t>
            </a:r>
            <a:r>
              <a:rPr lang="fr-FR" sz="1600" dirty="0" smtClean="0">
                <a:solidFill>
                  <a:schemeClr val="bg2">
                    <a:lumMod val="40000"/>
                    <a:lumOff val="60000"/>
                  </a:schemeClr>
                </a:solidFill>
                <a:latin typeface="Verdana" pitchFamily="34" charset="0"/>
              </a:rPr>
              <a:t> </a:t>
            </a:r>
            <a:r>
              <a:rPr lang="fr-FR" sz="1600" dirty="0" err="1" smtClean="0">
                <a:solidFill>
                  <a:schemeClr val="bg2">
                    <a:lumMod val="40000"/>
                    <a:lumOff val="60000"/>
                  </a:schemeClr>
                </a:solidFill>
                <a:latin typeface="Verdana" pitchFamily="34" charset="0"/>
              </a:rPr>
              <a:t>at</a:t>
            </a:r>
            <a:endParaRPr lang="fr-FR" sz="1600" dirty="0">
              <a:solidFill>
                <a:schemeClr val="bg2">
                  <a:lumMod val="40000"/>
                  <a:lumOff val="60000"/>
                </a:schemeClr>
              </a:solidFill>
              <a:latin typeface="Verdana" pitchFamily="34" charset="0"/>
            </a:endParaRPr>
          </a:p>
          <a:p>
            <a:pPr algn="just"/>
            <a:r>
              <a:rPr lang="fr-FR" sz="1600" dirty="0" smtClean="0">
                <a:solidFill>
                  <a:schemeClr val="bg2">
                    <a:lumMod val="40000"/>
                    <a:lumOff val="60000"/>
                  </a:schemeClr>
                </a:solidFill>
                <a:latin typeface="Verdana" pitchFamily="34" charset="0"/>
              </a:rPr>
              <a:t>    once?</a:t>
            </a:r>
            <a:endParaRPr lang="fr-FR" sz="1600" dirty="0">
              <a:solidFill>
                <a:schemeClr val="bg2">
                  <a:lumMod val="40000"/>
                  <a:lumOff val="60000"/>
                </a:schemeClr>
              </a:solidFill>
              <a:latin typeface="Verdana" pitchFamily="34" charset="0"/>
            </a:endParaRPr>
          </a:p>
        </p:txBody>
      </p:sp>
      <p:pic>
        <p:nvPicPr>
          <p:cNvPr id="7170" name="Picture 2" descr="http://www.emcu.it/STM32/STM32Discovery-Debounce/glitch.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74070" y="4221088"/>
            <a:ext cx="3168352" cy="255538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4560311" y="6104447"/>
            <a:ext cx="1826141" cy="369332"/>
          </a:xfrm>
          <a:prstGeom prst="rect">
            <a:avLst/>
          </a:prstGeom>
          <a:noFill/>
        </p:spPr>
        <p:txBody>
          <a:bodyPr wrap="none" rtlCol="0">
            <a:spAutoFit/>
          </a:bodyPr>
          <a:lstStyle/>
          <a:p>
            <a:r>
              <a:rPr lang="en-US" b="1" dirty="0" smtClean="0">
                <a:solidFill>
                  <a:srgbClr val="FF0000"/>
                </a:solidFill>
              </a:rPr>
              <a:t>Button Pushed</a:t>
            </a:r>
            <a:endParaRPr lang="en-US" b="1" dirty="0">
              <a:solidFill>
                <a:srgbClr val="FF0000"/>
              </a:solidFill>
            </a:endParaRPr>
          </a:p>
        </p:txBody>
      </p:sp>
      <p:cxnSp>
        <p:nvCxnSpPr>
          <p:cNvPr id="6" name="Straight Arrow Connector 5"/>
          <p:cNvCxnSpPr/>
          <p:nvPr/>
        </p:nvCxnSpPr>
        <p:spPr>
          <a:xfrm flipV="1">
            <a:off x="4788024" y="5498779"/>
            <a:ext cx="0" cy="605668"/>
          </a:xfrm>
          <a:prstGeom prst="straightConnector1">
            <a:avLst/>
          </a:prstGeom>
          <a:ln w="38100">
            <a:solidFill>
              <a:srgbClr val="FF0000"/>
            </a:solidFill>
            <a:tailEnd type="arrow"/>
          </a:ln>
        </p:spPr>
        <p:style>
          <a:lnRef idx="2">
            <a:schemeClr val="dk1"/>
          </a:lnRef>
          <a:fillRef idx="0">
            <a:schemeClr val="dk1"/>
          </a:fillRef>
          <a:effectRef idx="1">
            <a:schemeClr val="dk1"/>
          </a:effectRef>
          <a:fontRef idx="minor">
            <a:schemeClr val="tx1"/>
          </a:fontRef>
        </p:style>
      </p:cxnSp>
      <p:sp>
        <p:nvSpPr>
          <p:cNvPr id="8" name="TextBox 7"/>
          <p:cNvSpPr txBox="1"/>
          <p:nvPr/>
        </p:nvSpPr>
        <p:spPr>
          <a:xfrm>
            <a:off x="5958246" y="4612486"/>
            <a:ext cx="1261884" cy="369332"/>
          </a:xfrm>
          <a:prstGeom prst="rect">
            <a:avLst/>
          </a:prstGeom>
          <a:noFill/>
        </p:spPr>
        <p:txBody>
          <a:bodyPr wrap="none" rtlCol="0">
            <a:spAutoFit/>
          </a:bodyPr>
          <a:lstStyle/>
          <a:p>
            <a:r>
              <a:rPr lang="en-US" b="1" dirty="0" smtClean="0">
                <a:solidFill>
                  <a:srgbClr val="CC0000"/>
                </a:solidFill>
              </a:rPr>
              <a:t>“Bounce”</a:t>
            </a:r>
            <a:endParaRPr lang="en-US" b="1" dirty="0">
              <a:solidFill>
                <a:srgbClr val="CC0000"/>
              </a:solidFill>
            </a:endParaRPr>
          </a:p>
        </p:txBody>
      </p:sp>
      <p:cxnSp>
        <p:nvCxnSpPr>
          <p:cNvPr id="12" name="Straight Arrow Connector 11"/>
          <p:cNvCxnSpPr>
            <a:stCxn id="8" idx="1"/>
          </p:cNvCxnSpPr>
          <p:nvPr/>
        </p:nvCxnSpPr>
        <p:spPr>
          <a:xfrm flipH="1">
            <a:off x="5292082" y="4797152"/>
            <a:ext cx="666164" cy="184666"/>
          </a:xfrm>
          <a:prstGeom prst="straightConnector1">
            <a:avLst/>
          </a:prstGeom>
          <a:ln w="38100">
            <a:solidFill>
              <a:srgbClr val="C00000"/>
            </a:solidFill>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35046112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6753772"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err="1" smtClean="0">
                <a:solidFill>
                  <a:schemeClr val="bg1"/>
                </a:solidFill>
                <a:latin typeface="Imprint MT Shadow" pitchFamily="82" charset="0"/>
              </a:rPr>
              <a:t>GearDisplay</a:t>
            </a:r>
            <a:r>
              <a:rPr lang="fr-FR" sz="3600" dirty="0" smtClean="0">
                <a:solidFill>
                  <a:schemeClr val="bg1"/>
                </a:solidFill>
                <a:latin typeface="Imprint MT Shadow" pitchFamily="82" charset="0"/>
              </a:rPr>
              <a:t> – </a:t>
            </a:r>
            <a:r>
              <a:rPr lang="fr-FR" sz="3600" dirty="0" err="1" smtClean="0">
                <a:solidFill>
                  <a:schemeClr val="bg1"/>
                </a:solidFill>
                <a:latin typeface="Imprint MT Shadow" pitchFamily="82" charset="0"/>
              </a:rPr>
              <a:t>What’s</a:t>
            </a:r>
            <a:r>
              <a:rPr lang="fr-FR" sz="3600" dirty="0" smtClean="0">
                <a:solidFill>
                  <a:schemeClr val="bg1"/>
                </a:solidFill>
                <a:latin typeface="Imprint MT Shadow" pitchFamily="82" charset="0"/>
              </a:rPr>
              <a:t> </a:t>
            </a:r>
            <a:r>
              <a:rPr lang="fr-FR" sz="3600" dirty="0" err="1" smtClean="0">
                <a:solidFill>
                  <a:schemeClr val="bg1"/>
                </a:solidFill>
                <a:latin typeface="Imprint MT Shadow" pitchFamily="82" charset="0"/>
              </a:rPr>
              <a:t>it</a:t>
            </a:r>
            <a:r>
              <a:rPr lang="fr-FR" sz="3600" dirty="0" smtClean="0">
                <a:solidFill>
                  <a:schemeClr val="bg1"/>
                </a:solidFill>
                <a:latin typeface="Imprint MT Shadow" pitchFamily="82" charset="0"/>
              </a:rPr>
              <a:t> good for?</a:t>
            </a:r>
            <a:endParaRPr lang="fr-FR" sz="3600" dirty="0">
              <a:solidFill>
                <a:schemeClr val="bg1"/>
              </a:solidFill>
              <a:latin typeface="Imprint MT Shadow" pitchFamily="82" charset="0"/>
            </a:endParaRPr>
          </a:p>
        </p:txBody>
      </p:sp>
      <p:sp>
        <p:nvSpPr>
          <p:cNvPr id="3" name="Text Box 8"/>
          <p:cNvSpPr txBox="1">
            <a:spLocks noChangeArrowheads="1"/>
          </p:cNvSpPr>
          <p:nvPr/>
        </p:nvSpPr>
        <p:spPr bwMode="auto">
          <a:xfrm>
            <a:off x="466724" y="836613"/>
            <a:ext cx="8425755" cy="864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just"/>
            <a:r>
              <a:rPr lang="en-US" dirty="0" smtClean="0">
                <a:solidFill>
                  <a:schemeClr val="bg2"/>
                </a:solidFill>
                <a:latin typeface="+mn-lt"/>
              </a:rPr>
              <a:t>Besides stubborn girlfriends, not much.</a:t>
            </a:r>
          </a:p>
          <a:p>
            <a:pPr algn="just"/>
            <a:endParaRPr lang="en-US" dirty="0" smtClean="0">
              <a:solidFill>
                <a:schemeClr val="bg2"/>
              </a:solidFill>
              <a:latin typeface="+mn-lt"/>
            </a:endParaRPr>
          </a:p>
          <a:p>
            <a:pPr marL="285750" indent="-285750" algn="just">
              <a:buFont typeface="Arial" pitchFamily="34" charset="0"/>
              <a:buChar char="•"/>
            </a:pPr>
            <a:r>
              <a:rPr lang="en-US" dirty="0" smtClean="0">
                <a:solidFill>
                  <a:schemeClr val="bg2"/>
                </a:solidFill>
                <a:latin typeface="+mn-lt"/>
              </a:rPr>
              <a:t>Mounting them on the shift lever is a terrible way to go about gear sensing – it’d be easier, more accurate and cheaper just to install them inside the transmission.</a:t>
            </a:r>
          </a:p>
          <a:p>
            <a:pPr marL="285750" indent="-285750" algn="just">
              <a:buFont typeface="Arial" pitchFamily="34" charset="0"/>
              <a:buChar char="•"/>
            </a:pPr>
            <a:r>
              <a:rPr lang="en-US" dirty="0" smtClean="0">
                <a:solidFill>
                  <a:schemeClr val="bg2"/>
                </a:solidFill>
                <a:latin typeface="+mn-lt"/>
              </a:rPr>
              <a:t>Two cars do this already: The Nissan 370Z and the Bugatti Veyron</a:t>
            </a:r>
          </a:p>
          <a:p>
            <a:pPr marL="285750" indent="-285750" algn="just">
              <a:buFont typeface="Arial" pitchFamily="34" charset="0"/>
              <a:buChar char="•"/>
            </a:pPr>
            <a:r>
              <a:rPr lang="en-US" dirty="0" smtClean="0">
                <a:solidFill>
                  <a:schemeClr val="bg2"/>
                </a:solidFill>
                <a:latin typeface="+mn-lt"/>
              </a:rPr>
              <a:t>If accurate enough, it can predict the gear you’re about to shift to </a:t>
            </a:r>
          </a:p>
          <a:p>
            <a:pPr algn="just"/>
            <a:r>
              <a:rPr lang="en-US" dirty="0" smtClean="0">
                <a:solidFill>
                  <a:schemeClr val="bg2"/>
                </a:solidFill>
                <a:latin typeface="+mn-lt"/>
              </a:rPr>
              <a:t>     and automatically RPM match</a:t>
            </a:r>
          </a:p>
          <a:p>
            <a:pPr marL="285750" indent="-285750" algn="just">
              <a:buFont typeface="Arial" pitchFamily="34" charset="0"/>
              <a:buChar char="•"/>
            </a:pPr>
            <a:r>
              <a:rPr lang="en-US" dirty="0" smtClean="0">
                <a:solidFill>
                  <a:schemeClr val="bg2"/>
                </a:solidFill>
                <a:latin typeface="+mn-lt"/>
              </a:rPr>
              <a:t>It can track usage statistics and identify gear overuse</a:t>
            </a:r>
          </a:p>
          <a:p>
            <a:pPr marL="285750" indent="-285750" algn="just">
              <a:buFont typeface="Arial" pitchFamily="34" charset="0"/>
              <a:buChar char="•"/>
            </a:pPr>
            <a:r>
              <a:rPr lang="en-US" dirty="0" smtClean="0">
                <a:solidFill>
                  <a:schemeClr val="bg2"/>
                </a:solidFill>
                <a:latin typeface="+mn-lt"/>
              </a:rPr>
              <a:t>With the addition of a clutch sensor, it could track driving habits and identify problem areas</a:t>
            </a:r>
          </a:p>
          <a:p>
            <a:pPr marL="285750" indent="-285750" algn="just">
              <a:buFont typeface="Arial" pitchFamily="34" charset="0"/>
              <a:buChar char="•"/>
            </a:pPr>
            <a:r>
              <a:rPr lang="en-US" dirty="0" smtClean="0">
                <a:solidFill>
                  <a:schemeClr val="bg2"/>
                </a:solidFill>
                <a:latin typeface="+mn-lt"/>
              </a:rPr>
              <a:t>The market is extremely small</a:t>
            </a:r>
          </a:p>
          <a:p>
            <a:pPr algn="just"/>
            <a:endParaRPr lang="en-US" dirty="0" smtClean="0">
              <a:solidFill>
                <a:schemeClr val="bg2"/>
              </a:solidFill>
              <a:latin typeface="+mn-lt"/>
            </a:endParaRPr>
          </a:p>
        </p:txBody>
      </p:sp>
      <p:sp>
        <p:nvSpPr>
          <p:cNvPr id="2" name="AutoShape 2" descr="data:image/jpeg;base64,/9j/4AAQSkZJRgABAQAAAQABAAD/2wCEAAkGBxQSEhQUExQUFBQUFBQUFRUWFhQUFxUUFBQWFhQUFBQYHCggGBwlHBQUITEhJSkrLi4uFx8zODMsNygtLisBCgoKDg0OFBAQFywcHBwsLCwsLCwsLCwsLCwsLCwsLCwsLCwsLCwsLCwsLCwsLC0sLCwsLjcsLCwsLCwsLCwsLP/AABEIALcBFAMBIgACEQEDEQH/xAAcAAABBQEBAQAAAAAAAAAAAAAFAAIDBAYBBwj/xABEEAACAQIDBAcEBgcIAgMAAAABAgADEQQSIQUxQVEGE2FxgZGhIlKxwRQyQpLR8AcjYnKCssIVFjNDU5Ph8STSY3OD/8QAGQEBAQEBAQEAAAAAAAAAAAAAAAECAwQF/8QAIBEBAQEBAAIBBQEAAAAAAAAAAAERAgMSIQQTMVFhQf/aAAwDAQACEQMRAD8A260xHZOz0kSVDyjuuPIzg6J6afm0lC/m0rLiiOBjxjOwwLIEcJWGL5gx4xQgT2jpCMQI4VhAkitGCoJ0NAdadtGgzt4HZ2cvG54Q+07aM6yLrIEloo3PEHEDrThizTl4CMURM4YHYo2dgdnLTk4TCuxExhMaYDiYwxrSF7/kwJGJ7JGb9kha/wCbyJr84FjXsjSO6VGvzE4SeYhFvL3RSrrzHp+EUqrCYyja/s+UlGKo819J5oAfeX1jgzD7a+cvqmvTEr0uGX0kq1U7J5xhkdtzpfkTb1kxFdTrbzkw16IKq8xF1i8xMDSqVvzYydGr8z5XjBt+tTmIutTmvpMYatfiW/27xv0muPtn/bb8Iw1tVqp7y+YnevT3l8xMQMXW/wBQ3/8Arb8JJ9PxA3tcdtN/jaMNbMYhPeXzEkFQHiPOYmnjqzbvRW+YkwxWJH5IjBsQw5idLDmJiKm2qwOU2Jtc2I0HNuQ75nNpbfet7NMmpf3bin5j2qvhZf2pqcWpesb3afS3DUdM2dhwT2j423TNY39Ij/5dA25tAOBwFTe7VB+ygsB5C353mPp4avm1dlW51ZFa44aFN/jOk45jlfLElXp5izwUeY+BErHprieKqfM/1GWMXemt3ag45FGRj3WJHpBoxWHb6yFDzUhwPPKfSazlZ3q0em9biAP4VPpYRv8AfatypnvSxkC7OpVNKVVSTqEJyt9xrH0lLF7IdDbLfj4S+sXRql05qj7C+BYfOX8N0/f3H8CG/mFphnw5G8RJXK8fA6TN5n6Nr1LB9OVP1hbvFj5qT8IcwnSSjU3ML9hv6aN6Tx+k5O8j4+olqkF7Zn0ifce00cSrfVYE8r6+I3xxnmGz+uyBkOZQbWJDajkG+UJYbpLUQ5XBFt41Nv4W18iJi+OrPLG6JjWvM1hukebflb932W+65sfAmEqG1KTm2eze64yN907/AAmbzW51KIOp/JlGtm5mWM3b6CRsw7JFUaobmZRq1CPe9YXZl5D7pMp1gmugHcsoFdaxO5vWNeowNrOZdRwL6n7spV2Gbe3P7IgczVPdaKNXE9jec7AMKB7o8hH2Hur5CDhUPOOFQ/kwCKgcgPASUOeyC0qE8L+UpYvbdOnf2xpwvfytLJaNGG7BHEjsBO7t7p5xj+mVQm1PRe21z5boLfbtVjcnxAW/mQTNTx1PZ64zW/4lertCmv1iPusT/L8553gagrmz164/j0+EKf3VQ/51bzU/Ka+0mtM+36A97/bJ+crY3pVQpqWL5RzKW/mcXgI9DVO6u/ioPzEjq9Cc1gaiuL6BqfHib5jbwl+3DVTEfpDqVKmXDFqg7KAGv7zMLeUdjuk+IQEVWa9rlFyi2l7FwungIZp7CrUUIw9PDB7WV2L6HmVy6+czeJ2Pj6KOauHpYosHzMHIcFr+0N19+601OZE1Rwm2lxKk1ClNC1qdDMPat9qpfWoxPPTTQQ3hce1MWQIt95ygk95M8+2XsqsrE9Sz2BGX2bgnf7J1hejXrJo1HEBe2mWy9xHCGOudbRNt1eLr91fwkeI27VO6qR3BB65bzInayjexX95HHyjv7VU7np+YHxkxj1/gniKTP7RYsT7xBPrvlM4Vr2t6SNcVcaZT3EGObE5FLHTgDfifzfwlA7H087ZbaDQcu0+cmweMxFMnqqrFQbWchwbcLPew7rSsMempzLfco4knsEv7LwmLqgChhqr9uQqp/iawh0T/AN5gNMTQt+3S/wDRj/VCr7JR1VlJAcAqHUoSCLiwYay3sf8AR7iqlRHxYpLTUhurzZi1tQGyi1r7xfWejnAqFymxHG/HvE1NNeOYjZLodLju/CV8zrvF/Q/nxnq2K2FTP1bp2LbL9w6Ad1oAx/RtuChxzTQ/cY/AmXD4rNYPbtREyKQBcnUXbXtMYMVmJLEknfxk+J2RYkDeN4III71Oog2rgiJnGfSCaOTu1llNpFRZiCPdf2h4X1HhAABHveDH53kWV+RPn8Iw9WrXb4Fgjsh90kuh7h9ZfWEsDtdnAz03B7KgHod0xlCniAPZSw7gokjVa678o9fhM3jXSfDavtJC+Qmze61bKfC++SvTPuA//ofxnmVfpPV1UAtwIyaeIa/wh/on0ndPYxAshOlvseA+z2cO7di8fppqAhH2F8XY/Azgz8qa9pufiYZXIwBGUqdQRYgg7iJyw5D0mFBMze9S8lihi47PSKACGPHIyRccOR/PjAAwj8DGkPT9ptw3+OnzmsQT2vtT9XZSAH46m4vp3aiZLEY+gh/WNmPIk/yrrBG39qN7K5jcC3co5QRhMGX4E/8AM1JOfwXq3J+muobWwTaWA8ai+rG0PbO2Xh61sr2J3ZiCD3ONJ54MADoLE8hcHwBsT4XnMPXqYc5kJy39pT8/xmp0j2Sn0RanwML0MEVUA8ID6CdO89MUqjXW3sFtStt9Nvl/1Lu2+koQFlF7AnTs5Ca9onrRNaUfRp8ee7umPw/TQVEuANdDYnQ3sQDbXvhCl0sXivrGmNOEMcUaAqPSpO2XKXSWmeMbDKhxWxMzZgLHuhDZ+EKbxO0tu0j9qW6e06R+0JdiZU5oKfrKp7wD8ZWrdHsLU+vh6Ld9NPjaXaeKpn7QlhKie8I2JlZ2p0C2e2/C0/DMvwMaP0f7OQFhhFawva7sTyABa1zumrUp7wgTpN0mpUB1NNl69wygkgLTdly02cngGbMf3RyjT5VOi+Gwrsxo4ehTWlociqTnLMpUtlGoyHn9YazR1aoUTN9DMIMNhEUfb9v+GwWnftyKvnG7XxrEELLqYsbU6QpT4zL4zpjyEo4nZlSob6mVG2A3NPvp+MauLJ6WPJ6HSluIlEdHKnABv3WVvQGQVNlOuhUg9otCtNT2xSrC1RQeV+HaDvB7pR2p0S+ke1hsRUQ/6bO2U9gcar4hoJpYQiF9nO6HS8lmrzcusbtHZeJwzZX6wMd2cg5v3GN1fwsZJg9oKbKWCvxDg0h4Pcg+OWenYnb+ENJqWLKOCPapZTUY8iKaAsO+2nOeSY2irVKoRWFEM3VdaR1oThcC+vf4zzdW8X4uvqeLnj6nnLx639yfDQ1usS2cMt919x5WYXU+BlXE3MC4PGFB1bVGFM70v7PluEv7V2thQqtSLkmweiQxVeZRm08NR3Tpz5ZfivL5vo+/HJZ8yqeIA/P4SG5tu3ceWoG4dpEuPWWwK7iLjS1wdRpB2Jq6HW1x6cp1eVqehm0h1nVNYhlLAEbmHLkCL6dk2txPGNjY7JiUb9tfK4nrXWHhbzM49z5alXcwilEs3MepimMUH6yU9s1P1LfnjJcw5yntdj1L5Rc29ONu2bZeeYsl6tt5JAHyHmZq9mmnRqU6TaFvqvpo68def53TM4Ej6TSJ3dbTv3ZxebzF9HRVxSCmXDWq0QhTMSc1QFt4AtfjYaDXWaoAbc2GPpYK/wCFWcMrAGy6/rUPusNd/ZLXSHZoVnNgti2VCbs9JbAsRvJBN78Vvy112z9lUsJTxOGxNV87hFzlVYh1YVV6umjsGByqpOa+hFhxw/SSmtPaOYGpUpPlAZ1K5g65WC6m66keMgEbJxBpVSt9Du7xqD8prq2JzLe/CYTEMQwPEfEGabC17rKsqQvbdpHCvK9QxmaUX0xEmTFHnBYePWpC6MpjTzlqntA84AWrJVqyYutLR2m3P1hChthxuLeZmQStLFPEkcZMG4odIag4k94B+MkxW3865WVDfS9hcX3nyvMdSxzDiYyrjSTfw/H5eUSFbultlSN9raWlXH7dpoNAGbgPmTymKOOMGbZ2p1SE/bbRe/ifD8JvWMF9t9Kgv+I5vvFNfw3Dxmdfpo1/Zp+bE+gEAYTDNVa5uSx7yx3mHKOygEd9607Z8gDZb6Aliw+Y7Zk1bwvTx1Iz0tOYbXyI+c2mwemlOuAtw/8A8dTeO7j90zz/AGhgkpVOqdsj2U2cWFmAI9oE8CN4A7YOxezSput1YWIsfEEEeYI0PCDX0JsrZNHFC9IhXGppnf3q32h4CTv0bKHUTyfoN0rcuFZitZNQ27MBvPfzHEeM942ft1MTQD6Btzjkw327DvlnVSwGp9E8LiRlr07tb2aikpUT9111t2HTsgrGfoowi3/8nGa8M9A/GleG8VtIKdDB+P23db33SXiW7Y6+P6jy+OZx3ZP5WL2v0CwdLc1Z/wB6oP6VEyON2Zh0JC0x/ES38xM1239r3Ew+OxVyZqcyf4x1311+bqDEVracALAchyHKOwmGplQ9Q3JJ9ngLHTSD6ry/szHqiG6lmzXXduIH2ju1EsZUmULWawtqGA3W4/OenYXEXRTzUfCeX4vFh6mcgXOll3eJ4z0TZ5tSp/uL8JjtYI9ZFKvWDnFOahOeIvK+aLNNss3tno8czVKW7eU4jicv4TZ7Z2d/aGz0xeHdxiCqpWpAnWvRUirSyjUM4yug45SupYShnlQbTfCVGq0ijLUAXEYdz7NZV3HTVXHBhqPMECmxDSobCYpYYmpWcu5GtK+RARr/AKZa3Ik8oPpbfqNSZiFKqCapZLB+T0zuJJ0tvuRJR0n2fUFc1PpS9cihqRVahzgWJFbOM286lQdd/LHbW2ohXqsOhp0Qbm5u1RuBfU2tyufwKF1WvCmAxqAAM1tBwPyggzkqNhSr0T/mp4kD42lhMOjbnB7jf4TERS6utwdn9o8dPjGHAt2THJiGG5mHcSJOm1aw3VX8WJ+MautQcIw4TnVMOBmfXb1cfbB71Q/KTr0lrcQh7ww/lIjTYNC8kVoHTpQ3Gmh7ifneTJ0nTjRPg4/9ZF2CwecZrSjS6RUT/l1L9mU29RJDjUfcGHeLSmp+smd6Q1M1ULf6oA8TqflDAfWAdqn9ex/d/kEVL+B/D7PenhDXynKQSTuOQMFVB3sQSeWvCQdEdr9VUqGsM9KshpunAjgLcBbMPGaqjXpUaOHZ6jqjUcNmBBNO3V1BlYWN81ydBf2BKu1KWylUGlWpVWzBsiriaK3uuY3d8twOwA24TKAPTPFGtialRE/V1MrISDfKqqignhuGnbDA2C9LB0WrWRqrFadNj7VyMw7g263AkHnfZ4z6MMLUo0VWhUqOKlRc7G6Jmdqedj+rKt7RFt6W5GYXaXS+jWemhwqHql6pKjVWcIAfrqosL3AN+6QZerVNKotVNGUg8vPvGk9X6P7eygMD7NRQfS4+JE8r2/pVqD9rN96z/wBUKbB2haiFJ+qSPmPjNQehY/pBBLbZLHfMxicd2yodoWm0Htp4m4gDEVJXxG1WPIesqCszHVrDiR8AOJk0WKjSGvifz/xJ1wrVPZpIb2BJJtodR7R3kjXlHYfo9UJ9shRxNwx7hJoh2Xhmq1VUbiRc8ha97eHqOc9HUsBbeIH2fQp0b5FILWuSSb274QXFDn6TF+VXA5/JnJEK45j1ikUMnHawJ5Tl42odJUZza+2H3J7I48z48IGpUWqEnfzJPxMJbaQXlj6N1dMAbyLnx5ygf/ZD62KEhQ5AJvlPeLQewtoZpsCP1VT3stvDUwKaBYE8o0xSiiilQooooCiiigKKKKAo5WtujYoFlMc45eQ+UmXajcQPDSUIoBVNqjiDKePrh3zDkPMStFA9X6L0E2lsh6GYCthwaRJIGVS/WYWqTbRQ4akTwVyZW/RR0eRcZmxoyGkWy03sArpfM1QHkUsBxPdrhujO36uBrrXokXAKujapUpt9enUXip+QO8T0jB4/B43ratGvSw9aoB/49b2HW4s1KnWJFOsgNytwGFyDpaAPwfSSnW2g4VF+jOXFIEXYkMTnYnW7BnNtwBC6SrtfoIg/XYaor0iwLJmGakL3YD3l9Rx5yD+5AokO2IqUwpBzMmHS1jvzHE28r9xlHpDtqggqU8IWJrf49S/s/tLSFhe53sQONhqSYrObUxPWVXYbixt3DQegEbhcRlBHbK0UqLj4uQtXMhijQ4uZc2a96g1AI+rdFdb9qtpKM6psbjhA3AYnU3ud54k8Se3uj105+cDnawVEJuSw4dm+WcNjw49kyAmrR+aURiYvpJjDRAd8UH/STFBq3ecYyPNOM0ige2kvJa2KuF52A8haP2gt5QU8IBWlWHHlKeJe2lhaMNSMxB0vChNddTJaFC4jKhubQvhcGbCaiB7YWRnDQu9CRdVKuBRw5jDSMLGkI00RCYEkTkLfRxO/Q15+khgRFDH9nJzkL7L5NGGBsUvDA1BusfH5GLqz9pLHugxRilvqRfdIK6AGwhMRxQvsvZy5BVqi63OVdQCqWzuxGuUaCw3sQIUpuzJXNIAU8uenlUKVAuSPZ4jjJoykUv1cQCQGtU5m1m8G4xm0cA1FrHcdQfkeRlFOKKKAooooCiiigOZr27NPnH4esUYMOHr2GRRytA0eDxQqLcb+I5GT3gbZLjNDYEGOXincvb8IoFgtOF5HmizTKuPTB3wPtfDNTIIF1P2t9uw8oZvHLVtpYEHeDqD4QMk2IYxPiCRaaWtsrDvrrTP7O7yMSbGwyasxbvv/AE2vKA+w8Aaj3+yup7TymvbCZVkGHxtJBZFAA5AD0ko2kplFF6W+QfR9Jdw2HAZjmvm595PzlkUgZFBjh436PDJw8acPCg/0eLqIVOGjThoA5aMeaYlw0JzqYXQ9qdtZFUSFOplZ6UqBhp6wbjPrn88IdelAmPSznwPpDNaPbeFq5VpU1uvVUALEblUswtzLvmPcIP2bVr0DZkcIdNQQBfiDuPdLJ2qoCvZmYotxewLKoU204WBlGttutVsGYsF1AOtrbvCQW8DgFpVVdwctiQDpY7r35C9/KdxjYZgadLMzubliSRmG468deHOKtttqtNaIGVmPtHTXdbXhxg+vsupRP6wFSCLcQTccZANik2M+u9veb4mJafszSIYp0rOQFFFFAUU6YgIFvZS3cdkPXgnZSwlmkEl4o0GcgS3ivI80WaFS3ivIs0QaQTXnCLyLNO3gMehyjVpESXNFmgdRyJOuMYSvmizwLq4/nJlx4gtX5ytWxqjmD5/CUaAYxZItdZlsFVzE3NrQkjnnpGg2CDyiKCDFcyVa5l0XDTEqYqlrJBXkjJmUkHcL2l0CmWxg3bmF0Djhoe7hCdZxa8ZQrK11a2umvGQZyhV0sToNR2Ht7IW2NRphSam92CAd53abryrtXZJp+0Pq/DxlGniGFuNt1+Eg7VulQ20KsbeBhfG7ZzhXF1bLlddCGYfVI/PCB3q3JJFye2Rs14HALnmTNGuBAUabgJS2Ds8u2c7lOnaZocTZRbjNQgBUwwip4MHhCBWW6GF0vCs7iMGBwlJ6dpoMdStA9VIRUInWjqiSTDYYsdZEX9nCyy3IlFp28gkvFI7xQH5p0NIrzt4VJeINGXnbyB4aOBkYMV4D528ZmivAdeczRt4rwHZpRxY9oaX0lsmMdbwBiEqdQdez8ZepVeVx6fCOaiCJA1LLqLypYs9e3vRHaTLv9APjBtTEmQmoYI0NDaynQ3+FvHdL1PHr9lhfvEyIJM6YVqaCDLbtPrKeLwxGogajjXXcx+Pxl+htQn63wgXMNtKwyuLjdz+MbV2bQqao2U9m7xHCMDo+4i/KNbD23QJE6NjT279oFvKW6XR+kupJPeQPOUQ7DdGtUY7yfEmAXxGLVBlQDvFrDutB7VbypYyRdN5jRfwQDMATaaUU1y6EHThMPUqWHsm5jTiahFte8EzN6uu/Pjmbo3tEAakgX5wK4BNhY90alP3iT2X+MTrb6vGXXLqSf7qPqxLFNbRiidzSspC05eMvOXgSFp2RXihDw07FFCugzt4opArxXiigK8V4opQrxXiigK8QMUUg7eNaKKBXfCg/9yI4Ic4ooDfonbOfRTznYoCOEPOc+itziigOo0WU30l01zFFAaapnC5iigcvOZYooNx0TpM5FC7pXiM5FKhXiiigKITkUDt5yKKEf//Z"/>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4" descr="data:image/jpeg;base64,/9j/4AAQSkZJRgABAQAAAQABAAD/2wCEAAkGBxQSEhQUExQUFBQUFBQUFRUWFhQUFxUUFBQWFhQUFBQYHCggGBwlHBQUITEhJSkrLi4uFx8zODMsNygtLisBCgoKDg0OFBAQFywcHBwsLCwsLCwsLCwsLCwsLCwsLCwsLCwsLCwsLCwsLCwsLC0sLCwsLjcsLCwsLCwsLCwsLP/AABEIALcBFAMBIgACEQEDEQH/xAAcAAABBQEBAQAAAAAAAAAAAAAFAAIDBAYBBwj/xABEEAACAQIDBAcEBgcIAgMAAAABAgADEQQSIQUxQVEGE2FxgZGhIlKxwRQyQpLR8AcjYnKCssIVFjNDU5Ph8STSY3OD/8QAGQEBAQEBAQEAAAAAAAAAAAAAAAECAwQF/8QAIBEBAQEBAAIBBQEAAAAAAAAAAAERAgMSIQQTMVFhQf/aAAwDAQACEQMRAD8A260xHZOz0kSVDyjuuPIzg6J6afm0lC/m0rLiiOBjxjOwwLIEcJWGL5gx4xQgT2jpCMQI4VhAkitGCoJ0NAdadtGgzt4HZ2cvG54Q+07aM6yLrIEloo3PEHEDrThizTl4CMURM4YHYo2dgdnLTk4TCuxExhMaYDiYwxrSF7/kwJGJ7JGb9kha/wCbyJr84FjXsjSO6VGvzE4SeYhFvL3RSrrzHp+EUqrCYyja/s+UlGKo819J5oAfeX1jgzD7a+cvqmvTEr0uGX0kq1U7J5xhkdtzpfkTb1kxFdTrbzkw16IKq8xF1i8xMDSqVvzYydGr8z5XjBt+tTmIutTmvpMYatfiW/27xv0muPtn/bb8Iw1tVqp7y+YnevT3l8xMQMXW/wBQ3/8Arb8JJ9PxA3tcdtN/jaMNbMYhPeXzEkFQHiPOYmnjqzbvRW+YkwxWJH5IjBsQw5idLDmJiKm2qwOU2Jtc2I0HNuQ75nNpbfet7NMmpf3bin5j2qvhZf2pqcWpesb3afS3DUdM2dhwT2j423TNY39Ij/5dA25tAOBwFTe7VB+ygsB5C353mPp4avm1dlW51ZFa44aFN/jOk45jlfLElXp5izwUeY+BErHprieKqfM/1GWMXemt3ag45FGRj3WJHpBoxWHb6yFDzUhwPPKfSazlZ3q0em9biAP4VPpYRv8AfatypnvSxkC7OpVNKVVSTqEJyt9xrH0lLF7IdDbLfj4S+sXRql05qj7C+BYfOX8N0/f3H8CG/mFphnw5G8RJXK8fA6TN5n6Nr1LB9OVP1hbvFj5qT8IcwnSSjU3ML9hv6aN6Tx+k5O8j4+olqkF7Zn0ifce00cSrfVYE8r6+I3xxnmGz+uyBkOZQbWJDajkG+UJYbpLUQ5XBFt41Nv4W18iJi+OrPLG6JjWvM1hukebflb932W+65sfAmEqG1KTm2eze64yN907/AAmbzW51KIOp/JlGtm5mWM3b6CRsw7JFUaobmZRq1CPe9YXZl5D7pMp1gmugHcsoFdaxO5vWNeowNrOZdRwL6n7spV2Gbe3P7IgczVPdaKNXE9jec7AMKB7o8hH2Hur5CDhUPOOFQ/kwCKgcgPASUOeyC0qE8L+UpYvbdOnf2xpwvfytLJaNGG7BHEjsBO7t7p5xj+mVQm1PRe21z5boLfbtVjcnxAW/mQTNTx1PZ64zW/4lertCmv1iPusT/L8553gagrmz164/j0+EKf3VQ/51bzU/Ka+0mtM+36A97/bJ+crY3pVQpqWL5RzKW/mcXgI9DVO6u/ioPzEjq9Cc1gaiuL6BqfHib5jbwl+3DVTEfpDqVKmXDFqg7KAGv7zMLeUdjuk+IQEVWa9rlFyi2l7FwungIZp7CrUUIw9PDB7WV2L6HmVy6+czeJ2Pj6KOauHpYosHzMHIcFr+0N19+601OZE1Rwm2lxKk1ClNC1qdDMPat9qpfWoxPPTTQQ3hce1MWQIt95ygk95M8+2XsqsrE9Sz2BGX2bgnf7J1hejXrJo1HEBe2mWy9xHCGOudbRNt1eLr91fwkeI27VO6qR3BB65bzInayjexX95HHyjv7VU7np+YHxkxj1/gniKTP7RYsT7xBPrvlM4Vr2t6SNcVcaZT3EGObE5FLHTgDfifzfwlA7H087ZbaDQcu0+cmweMxFMnqqrFQbWchwbcLPew7rSsMempzLfco4knsEv7LwmLqgChhqr9uQqp/iawh0T/AN5gNMTQt+3S/wDRj/VCr7JR1VlJAcAqHUoSCLiwYay3sf8AR7iqlRHxYpLTUhurzZi1tQGyi1r7xfWejnAqFymxHG/HvE1NNeOYjZLodLju/CV8zrvF/Q/nxnq2K2FTP1bp2LbL9w6Ad1oAx/RtuChxzTQ/cY/AmXD4rNYPbtREyKQBcnUXbXtMYMVmJLEknfxk+J2RYkDeN4III71Oog2rgiJnGfSCaOTu1llNpFRZiCPdf2h4X1HhAABHveDH53kWV+RPn8Iw9WrXb4Fgjsh90kuh7h9ZfWEsDtdnAz03B7KgHod0xlCniAPZSw7gokjVa678o9fhM3jXSfDavtJC+Qmze61bKfC++SvTPuA//ofxnmVfpPV1UAtwIyaeIa/wh/on0ndPYxAshOlvseA+z2cO7di8fppqAhH2F8XY/Azgz8qa9pufiYZXIwBGUqdQRYgg7iJyw5D0mFBMze9S8lihi47PSKACGPHIyRccOR/PjAAwj8DGkPT9ptw3+OnzmsQT2vtT9XZSAH46m4vp3aiZLEY+gh/WNmPIk/yrrBG39qN7K5jcC3co5QRhMGX4E/8AM1JOfwXq3J+muobWwTaWA8ai+rG0PbO2Xh61sr2J3ZiCD3ONJ54MADoLE8hcHwBsT4XnMPXqYc5kJy39pT8/xmp0j2Sn0RanwML0MEVUA8ID6CdO89MUqjXW3sFtStt9Nvl/1Lu2+koQFlF7AnTs5Ca9onrRNaUfRp8ee7umPw/TQVEuANdDYnQ3sQDbXvhCl0sXivrGmNOEMcUaAqPSpO2XKXSWmeMbDKhxWxMzZgLHuhDZ+EKbxO0tu0j9qW6e06R+0JdiZU5oKfrKp7wD8ZWrdHsLU+vh6Ld9NPjaXaeKpn7QlhKie8I2JlZ2p0C2e2/C0/DMvwMaP0f7OQFhhFawva7sTyABa1zumrUp7wgTpN0mpUB1NNl69wygkgLTdly02cngGbMf3RyjT5VOi+Gwrsxo4ehTWlociqTnLMpUtlGoyHn9YazR1aoUTN9DMIMNhEUfb9v+GwWnftyKvnG7XxrEELLqYsbU6QpT4zL4zpjyEo4nZlSob6mVG2A3NPvp+MauLJ6WPJ6HSluIlEdHKnABv3WVvQGQVNlOuhUg9otCtNT2xSrC1RQeV+HaDvB7pR2p0S+ke1hsRUQ/6bO2U9gcar4hoJpYQiF9nO6HS8lmrzcusbtHZeJwzZX6wMd2cg5v3GN1fwsZJg9oKbKWCvxDg0h4Pcg+OWenYnb+ENJqWLKOCPapZTUY8iKaAsO+2nOeSY2irVKoRWFEM3VdaR1oThcC+vf4zzdW8X4uvqeLnj6nnLx639yfDQ1usS2cMt919x5WYXU+BlXE3MC4PGFB1bVGFM70v7PluEv7V2thQqtSLkmweiQxVeZRm08NR3Tpz5ZfivL5vo+/HJZ8yqeIA/P4SG5tu3ceWoG4dpEuPWWwK7iLjS1wdRpB2Jq6HW1x6cp1eVqehm0h1nVNYhlLAEbmHLkCL6dk2txPGNjY7JiUb9tfK4nrXWHhbzM49z5alXcwilEs3MepimMUH6yU9s1P1LfnjJcw5yntdj1L5Rc29ONu2bZeeYsl6tt5JAHyHmZq9mmnRqU6TaFvqvpo68def53TM4Ej6TSJ3dbTv3ZxebzF9HRVxSCmXDWq0QhTMSc1QFt4AtfjYaDXWaoAbc2GPpYK/wCFWcMrAGy6/rUPusNd/ZLXSHZoVnNgti2VCbs9JbAsRvJBN78Vvy112z9lUsJTxOGxNV87hFzlVYh1YVV6umjsGByqpOa+hFhxw/SSmtPaOYGpUpPlAZ1K5g65WC6m66keMgEbJxBpVSt9Du7xqD8prq2JzLe/CYTEMQwPEfEGabC17rKsqQvbdpHCvK9QxmaUX0xEmTFHnBYePWpC6MpjTzlqntA84AWrJVqyYutLR2m3P1hChthxuLeZmQStLFPEkcZMG4odIag4k94B+MkxW3865WVDfS9hcX3nyvMdSxzDiYyrjSTfw/H5eUSFbultlSN9raWlXH7dpoNAGbgPmTymKOOMGbZ2p1SE/bbRe/ifD8JvWMF9t9Kgv+I5vvFNfw3Dxmdfpo1/Zp+bE+gEAYTDNVa5uSx7yx3mHKOygEd9607Z8gDZb6Aliw+Y7Zk1bwvTx1Iz0tOYbXyI+c2mwemlOuAtw/8A8dTeO7j90zz/AGhgkpVOqdsj2U2cWFmAI9oE8CN4A7YOxezSput1YWIsfEEEeYI0PCDX0JsrZNHFC9IhXGppnf3q32h4CTv0bKHUTyfoN0rcuFZitZNQ27MBvPfzHEeM942ft1MTQD6Btzjkw327DvlnVSwGp9E8LiRlr07tb2aikpUT9111t2HTsgrGfoowi3/8nGa8M9A/GleG8VtIKdDB+P23db33SXiW7Y6+P6jy+OZx3ZP5WL2v0CwdLc1Z/wB6oP6VEyON2Zh0JC0x/ES38xM1239r3Ew+OxVyZqcyf4x1311+bqDEVracALAchyHKOwmGplQ9Q3JJ9ngLHTSD6ry/szHqiG6lmzXXduIH2ju1EsZUmULWawtqGA3W4/OenYXEXRTzUfCeX4vFh6mcgXOll3eJ4z0TZ5tSp/uL8JjtYI9ZFKvWDnFOahOeIvK+aLNNss3tno8czVKW7eU4jicv4TZ7Z2d/aGz0xeHdxiCqpWpAnWvRUirSyjUM4yug45SupYShnlQbTfCVGq0ijLUAXEYdz7NZV3HTVXHBhqPMECmxDSobCYpYYmpWcu5GtK+RARr/AKZa3Ik8oPpbfqNSZiFKqCapZLB+T0zuJJ0tvuRJR0n2fUFc1PpS9cihqRVahzgWJFbOM286lQdd/LHbW2ohXqsOhp0Qbm5u1RuBfU2tyufwKF1WvCmAxqAAM1tBwPyggzkqNhSr0T/mp4kD42lhMOjbnB7jf4TERS6utwdn9o8dPjGHAt2THJiGG5mHcSJOm1aw3VX8WJ+MautQcIw4TnVMOBmfXb1cfbB71Q/KTr0lrcQh7ww/lIjTYNC8kVoHTpQ3Gmh7ifneTJ0nTjRPg4/9ZF2CwecZrSjS6RUT/l1L9mU29RJDjUfcGHeLSmp+smd6Q1M1ULf6oA8TqflDAfWAdqn9ex/d/kEVL+B/D7PenhDXynKQSTuOQMFVB3sQSeWvCQdEdr9VUqGsM9KshpunAjgLcBbMPGaqjXpUaOHZ6jqjUcNmBBNO3V1BlYWN81ydBf2BKu1KWylUGlWpVWzBsiriaK3uuY3d8twOwA24TKAPTPFGtialRE/V1MrISDfKqqignhuGnbDA2C9LB0WrWRqrFadNj7VyMw7g263AkHnfZ4z6MMLUo0VWhUqOKlRc7G6Jmdqedj+rKt7RFt6W5GYXaXS+jWemhwqHql6pKjVWcIAfrqosL3AN+6QZerVNKotVNGUg8vPvGk9X6P7eygMD7NRQfS4+JE8r2/pVqD9rN96z/wBUKbB2haiFJ+qSPmPjNQehY/pBBLbZLHfMxicd2yodoWm0Htp4m4gDEVJXxG1WPIesqCszHVrDiR8AOJk0WKjSGvifz/xJ1wrVPZpIb2BJJtodR7R3kjXlHYfo9UJ9shRxNwx7hJoh2Xhmq1VUbiRc8ha97eHqOc9HUsBbeIH2fQp0b5FILWuSSb274QXFDn6TF+VXA5/JnJEK45j1ikUMnHawJ5Tl42odJUZza+2H3J7I48z48IGpUWqEnfzJPxMJbaQXlj6N1dMAbyLnx5ygf/ZD62KEhQ5AJvlPeLQewtoZpsCP1VT3stvDUwKaBYE8o0xSiiilQooooCiiigKKKKAo5WtujYoFlMc45eQ+UmXajcQPDSUIoBVNqjiDKePrh3zDkPMStFA9X6L0E2lsh6GYCthwaRJIGVS/WYWqTbRQ4akTwVyZW/RR0eRcZmxoyGkWy03sArpfM1QHkUsBxPdrhujO36uBrrXokXAKujapUpt9enUXip+QO8T0jB4/B43ratGvSw9aoB/49b2HW4s1KnWJFOsgNytwGFyDpaAPwfSSnW2g4VF+jOXFIEXYkMTnYnW7BnNtwBC6SrtfoIg/XYaor0iwLJmGakL3YD3l9Rx5yD+5AokO2IqUwpBzMmHS1jvzHE28r9xlHpDtqggqU8IWJrf49S/s/tLSFhe53sQONhqSYrObUxPWVXYbixt3DQegEbhcRlBHbK0UqLj4uQtXMhijQ4uZc2a96g1AI+rdFdb9qtpKM6psbjhA3AYnU3ud54k8Se3uj105+cDnawVEJuSw4dm+WcNjw49kyAmrR+aURiYvpJjDRAd8UH/STFBq3ecYyPNOM0ige2kvJa2KuF52A8haP2gt5QU8IBWlWHHlKeJe2lhaMNSMxB0vChNddTJaFC4jKhubQvhcGbCaiB7YWRnDQu9CRdVKuBRw5jDSMLGkI00RCYEkTkLfRxO/Q15+khgRFDH9nJzkL7L5NGGBsUvDA1BusfH5GLqz9pLHugxRilvqRfdIK6AGwhMRxQvsvZy5BVqi63OVdQCqWzuxGuUaCw3sQIUpuzJXNIAU8uenlUKVAuSPZ4jjJoykUv1cQCQGtU5m1m8G4xm0cA1FrHcdQfkeRlFOKKKAooooCiiigOZr27NPnH4esUYMOHr2GRRytA0eDxQqLcb+I5GT3gbZLjNDYEGOXincvb8IoFgtOF5HmizTKuPTB3wPtfDNTIIF1P2t9uw8oZvHLVtpYEHeDqD4QMk2IYxPiCRaaWtsrDvrrTP7O7yMSbGwyasxbvv/AE2vKA+w8Aaj3+yup7TymvbCZVkGHxtJBZFAA5AD0ko2kplFF6W+QfR9Jdw2HAZjmvm595PzlkUgZFBjh436PDJw8acPCg/0eLqIVOGjThoA5aMeaYlw0JzqYXQ9qdtZFUSFOplZ6UqBhp6wbjPrn88IdelAmPSznwPpDNaPbeFq5VpU1uvVUALEblUswtzLvmPcIP2bVr0DZkcIdNQQBfiDuPdLJ2qoCvZmYotxewLKoU204WBlGttutVsGYsF1AOtrbvCQW8DgFpVVdwctiQDpY7r35C9/KdxjYZgadLMzubliSRmG468deHOKtttqtNaIGVmPtHTXdbXhxg+vsupRP6wFSCLcQTccZANik2M+u9veb4mJafszSIYp0rOQFFFFAUU6YgIFvZS3cdkPXgnZSwlmkEl4o0GcgS3ivI80WaFS3ivIs0QaQTXnCLyLNO3gMehyjVpESXNFmgdRyJOuMYSvmizwLq4/nJlx4gtX5ytWxqjmD5/CUaAYxZItdZlsFVzE3NrQkjnnpGg2CDyiKCDFcyVa5l0XDTEqYqlrJBXkjJmUkHcL2l0CmWxg3bmF0Djhoe7hCdZxa8ZQrK11a2umvGQZyhV0sToNR2Ht7IW2NRphSam92CAd53abryrtXZJp+0Pq/DxlGniGFuNt1+Eg7VulQ20KsbeBhfG7ZzhXF1bLlddCGYfVI/PCB3q3JJFye2Rs14HALnmTNGuBAUabgJS2Ds8u2c7lOnaZocTZRbjNQgBUwwip4MHhCBWW6GF0vCs7iMGBwlJ6dpoMdStA9VIRUInWjqiSTDYYsdZEX9nCyy3IlFp28gkvFI7xQH5p0NIrzt4VJeINGXnbyB4aOBkYMV4D528ZmivAdeczRt4rwHZpRxY9oaX0lsmMdbwBiEqdQdez8ZepVeVx6fCOaiCJA1LLqLypYs9e3vRHaTLv9APjBtTEmQmoYI0NDaynQ3+FvHdL1PHr9lhfvEyIJM6YVqaCDLbtPrKeLwxGogajjXXcx+Pxl+htQn63wgXMNtKwyuLjdz+MbV2bQqao2U9m7xHCMDo+4i/KNbD23QJE6NjT279oFvKW6XR+kupJPeQPOUQ7DdGtUY7yfEmAXxGLVBlQDvFrDutB7VbypYyRdN5jRfwQDMATaaUU1y6EHThMPUqWHsm5jTiahFte8EzN6uu/Pjmbo3tEAakgX5wK4BNhY90alP3iT2X+MTrb6vGXXLqSf7qPqxLFNbRiidzSspC05eMvOXgSFp2RXihDw07FFCugzt4opArxXiigK8V4opQrxXiigK8QMUUg7eNaKKBXfCg/9yI4Ic4ooDfonbOfRTznYoCOEPOc+itziigOo0WU30l01zFFAaapnC5iigcvOZYooNx0TpM5FC7pXiM5FKhXiiigKITkUDt5yKKEf//Z"/>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6" descr="data:image/jpeg;base64,/9j/4AAQSkZJRgABAQAAAQABAAD/2wCEAAkGBxQSEhQUExQUFBQUFBQUFRUWFhQUFxUUFBQWFhQUFBQYHCggGBwlHBQUITEhJSkrLi4uFx8zODMsNygtLisBCgoKDg0OFBAQFywcHBwsLCwsLCwsLCwsLCwsLCwsLCwsLCwsLCwsLCwsLCwsLC0sLCwsLjcsLCwsLCwsLCwsLP/AABEIALcBFAMBIgACEQEDEQH/xAAcAAABBQEBAQAAAAAAAAAAAAAFAAIDBAYBBwj/xABEEAACAQIDBAcEBgcIAgMAAAABAgADEQQSIQUxQVEGE2FxgZGhIlKxwRQyQpLR8AcjYnKCssIVFjNDU5Ph8STSY3OD/8QAGQEBAQEBAQEAAAAAAAAAAAAAAAECAwQF/8QAIBEBAQEBAAIBBQEAAAAAAAAAAAERAgMSIQQTMVFhQf/aAAwDAQACEQMRAD8A260xHZOz0kSVDyjuuPIzg6J6afm0lC/m0rLiiOBjxjOwwLIEcJWGL5gx4xQgT2jpCMQI4VhAkitGCoJ0NAdadtGgzt4HZ2cvG54Q+07aM6yLrIEloo3PEHEDrThizTl4CMURM4YHYo2dgdnLTk4TCuxExhMaYDiYwxrSF7/kwJGJ7JGb9kha/wCbyJr84FjXsjSO6VGvzE4SeYhFvL3RSrrzHp+EUqrCYyja/s+UlGKo819J5oAfeX1jgzD7a+cvqmvTEr0uGX0kq1U7J5xhkdtzpfkTb1kxFdTrbzkw16IKq8xF1i8xMDSqVvzYydGr8z5XjBt+tTmIutTmvpMYatfiW/27xv0muPtn/bb8Iw1tVqp7y+YnevT3l8xMQMXW/wBQ3/8Arb8JJ9PxA3tcdtN/jaMNbMYhPeXzEkFQHiPOYmnjqzbvRW+YkwxWJH5IjBsQw5idLDmJiKm2qwOU2Jtc2I0HNuQ75nNpbfet7NMmpf3bin5j2qvhZf2pqcWpesb3afS3DUdM2dhwT2j423TNY39Ij/5dA25tAOBwFTe7VB+ygsB5C353mPp4avm1dlW51ZFa44aFN/jOk45jlfLElXp5izwUeY+BErHprieKqfM/1GWMXemt3ag45FGRj3WJHpBoxWHb6yFDzUhwPPKfSazlZ3q0em9biAP4VPpYRv8AfatypnvSxkC7OpVNKVVSTqEJyt9xrH0lLF7IdDbLfj4S+sXRql05qj7C+BYfOX8N0/f3H8CG/mFphnw5G8RJXK8fA6TN5n6Nr1LB9OVP1hbvFj5qT8IcwnSSjU3ML9hv6aN6Tx+k5O8j4+olqkF7Zn0ifce00cSrfVYE8r6+I3xxnmGz+uyBkOZQbWJDajkG+UJYbpLUQ5XBFt41Nv4W18iJi+OrPLG6JjWvM1hukebflb932W+65sfAmEqG1KTm2eze64yN907/AAmbzW51KIOp/JlGtm5mWM3b6CRsw7JFUaobmZRq1CPe9YXZl5D7pMp1gmugHcsoFdaxO5vWNeowNrOZdRwL6n7spV2Gbe3P7IgczVPdaKNXE9jec7AMKB7o8hH2Hur5CDhUPOOFQ/kwCKgcgPASUOeyC0qE8L+UpYvbdOnf2xpwvfytLJaNGG7BHEjsBO7t7p5xj+mVQm1PRe21z5boLfbtVjcnxAW/mQTNTx1PZ64zW/4lertCmv1iPusT/L8553gagrmz164/j0+EKf3VQ/51bzU/Ka+0mtM+36A97/bJ+crY3pVQpqWL5RzKW/mcXgI9DVO6u/ioPzEjq9Cc1gaiuL6BqfHib5jbwl+3DVTEfpDqVKmXDFqg7KAGv7zMLeUdjuk+IQEVWa9rlFyi2l7FwungIZp7CrUUIw9PDB7WV2L6HmVy6+czeJ2Pj6KOauHpYosHzMHIcFr+0N19+601OZE1Rwm2lxKk1ClNC1qdDMPat9qpfWoxPPTTQQ3hce1MWQIt95ygk95M8+2XsqsrE9Sz2BGX2bgnf7J1hejXrJo1HEBe2mWy9xHCGOudbRNt1eLr91fwkeI27VO6qR3BB65bzInayjexX95HHyjv7VU7np+YHxkxj1/gniKTP7RYsT7xBPrvlM4Vr2t6SNcVcaZT3EGObE5FLHTgDfifzfwlA7H087ZbaDQcu0+cmweMxFMnqqrFQbWchwbcLPew7rSsMempzLfco4knsEv7LwmLqgChhqr9uQqp/iawh0T/AN5gNMTQt+3S/wDRj/VCr7JR1VlJAcAqHUoSCLiwYay3sf8AR7iqlRHxYpLTUhurzZi1tQGyi1r7xfWejnAqFymxHG/HvE1NNeOYjZLodLju/CV8zrvF/Q/nxnq2K2FTP1bp2LbL9w6Ad1oAx/RtuChxzTQ/cY/AmXD4rNYPbtREyKQBcnUXbXtMYMVmJLEknfxk+J2RYkDeN4III71Oog2rgiJnGfSCaOTu1llNpFRZiCPdf2h4X1HhAABHveDH53kWV+RPn8Iw9WrXb4Fgjsh90kuh7h9ZfWEsDtdnAz03B7KgHod0xlCniAPZSw7gokjVa678o9fhM3jXSfDavtJC+Qmze61bKfC++SvTPuA//ofxnmVfpPV1UAtwIyaeIa/wh/on0ndPYxAshOlvseA+z2cO7di8fppqAhH2F8XY/Azgz8qa9pufiYZXIwBGUqdQRYgg7iJyw5D0mFBMze9S8lihi47PSKACGPHIyRccOR/PjAAwj8DGkPT9ptw3+OnzmsQT2vtT9XZSAH46m4vp3aiZLEY+gh/WNmPIk/yrrBG39qN7K5jcC3co5QRhMGX4E/8AM1JOfwXq3J+muobWwTaWA8ai+rG0PbO2Xh61sr2J3ZiCD3ONJ54MADoLE8hcHwBsT4XnMPXqYc5kJy39pT8/xmp0j2Sn0RanwML0MEVUA8ID6CdO89MUqjXW3sFtStt9Nvl/1Lu2+koQFlF7AnTs5Ca9onrRNaUfRp8ee7umPw/TQVEuANdDYnQ3sQDbXvhCl0sXivrGmNOEMcUaAqPSpO2XKXSWmeMbDKhxWxMzZgLHuhDZ+EKbxO0tu0j9qW6e06R+0JdiZU5oKfrKp7wD8ZWrdHsLU+vh6Ld9NPjaXaeKpn7QlhKie8I2JlZ2p0C2e2/C0/DMvwMaP0f7OQFhhFawva7sTyABa1zumrUp7wgTpN0mpUB1NNl69wygkgLTdly02cngGbMf3RyjT5VOi+Gwrsxo4ehTWlociqTnLMpUtlGoyHn9YazR1aoUTN9DMIMNhEUfb9v+GwWnftyKvnG7XxrEELLqYsbU6QpT4zL4zpjyEo4nZlSob6mVG2A3NPvp+MauLJ6WPJ6HSluIlEdHKnABv3WVvQGQVNlOuhUg9otCtNT2xSrC1RQeV+HaDvB7pR2p0S+ke1hsRUQ/6bO2U9gcar4hoJpYQiF9nO6HS8lmrzcusbtHZeJwzZX6wMd2cg5v3GN1fwsZJg9oKbKWCvxDg0h4Pcg+OWenYnb+ENJqWLKOCPapZTUY8iKaAsO+2nOeSY2irVKoRWFEM3VdaR1oThcC+vf4zzdW8X4uvqeLnj6nnLx639yfDQ1usS2cMt919x5WYXU+BlXE3MC4PGFB1bVGFM70v7PluEv7V2thQqtSLkmweiQxVeZRm08NR3Tpz5ZfivL5vo+/HJZ8yqeIA/P4SG5tu3ceWoG4dpEuPWWwK7iLjS1wdRpB2Jq6HW1x6cp1eVqehm0h1nVNYhlLAEbmHLkCL6dk2txPGNjY7JiUb9tfK4nrXWHhbzM49z5alXcwilEs3MepimMUH6yU9s1P1LfnjJcw5yntdj1L5Rc29ONu2bZeeYsl6tt5JAHyHmZq9mmnRqU6TaFvqvpo68def53TM4Ej6TSJ3dbTv3ZxebzF9HRVxSCmXDWq0QhTMSc1QFt4AtfjYaDXWaoAbc2GPpYK/wCFWcMrAGy6/rUPusNd/ZLXSHZoVnNgti2VCbs9JbAsRvJBN78Vvy112z9lUsJTxOGxNV87hFzlVYh1YVV6umjsGByqpOa+hFhxw/SSmtPaOYGpUpPlAZ1K5g65WC6m66keMgEbJxBpVSt9Du7xqD8prq2JzLe/CYTEMQwPEfEGabC17rKsqQvbdpHCvK9QxmaUX0xEmTFHnBYePWpC6MpjTzlqntA84AWrJVqyYutLR2m3P1hChthxuLeZmQStLFPEkcZMG4odIag4k94B+MkxW3865WVDfS9hcX3nyvMdSxzDiYyrjSTfw/H5eUSFbultlSN9raWlXH7dpoNAGbgPmTymKOOMGbZ2p1SE/bbRe/ifD8JvWMF9t9Kgv+I5vvFNfw3Dxmdfpo1/Zp+bE+gEAYTDNVa5uSx7yx3mHKOygEd9607Z8gDZb6Aliw+Y7Zk1bwvTx1Iz0tOYbXyI+c2mwemlOuAtw/8A8dTeO7j90zz/AGhgkpVOqdsj2U2cWFmAI9oE8CN4A7YOxezSput1YWIsfEEEeYI0PCDX0JsrZNHFC9IhXGppnf3q32h4CTv0bKHUTyfoN0rcuFZitZNQ27MBvPfzHEeM942ft1MTQD6Btzjkw327DvlnVSwGp9E8LiRlr07tb2aikpUT9111t2HTsgrGfoowi3/8nGa8M9A/GleG8VtIKdDB+P23db33SXiW7Y6+P6jy+OZx3ZP5WL2v0CwdLc1Z/wB6oP6VEyON2Zh0JC0x/ES38xM1239r3Ew+OxVyZqcyf4x1311+bqDEVracALAchyHKOwmGplQ9Q3JJ9ngLHTSD6ry/szHqiG6lmzXXduIH2ju1EsZUmULWawtqGA3W4/OenYXEXRTzUfCeX4vFh6mcgXOll3eJ4z0TZ5tSp/uL8JjtYI9ZFKvWDnFOahOeIvK+aLNNss3tno8czVKW7eU4jicv4TZ7Z2d/aGz0xeHdxiCqpWpAnWvRUirSyjUM4yug45SupYShnlQbTfCVGq0ijLUAXEYdz7NZV3HTVXHBhqPMECmxDSobCYpYYmpWcu5GtK+RARr/AKZa3Ik8oPpbfqNSZiFKqCapZLB+T0zuJJ0tvuRJR0n2fUFc1PpS9cihqRVahzgWJFbOM286lQdd/LHbW2ohXqsOhp0Qbm5u1RuBfU2tyufwKF1WvCmAxqAAM1tBwPyggzkqNhSr0T/mp4kD42lhMOjbnB7jf4TERS6utwdn9o8dPjGHAt2THJiGG5mHcSJOm1aw3VX8WJ+MautQcIw4TnVMOBmfXb1cfbB71Q/KTr0lrcQh7ww/lIjTYNC8kVoHTpQ3Gmh7ifneTJ0nTjRPg4/9ZF2CwecZrSjS6RUT/l1L9mU29RJDjUfcGHeLSmp+smd6Q1M1ULf6oA8TqflDAfWAdqn9ex/d/kEVL+B/D7PenhDXynKQSTuOQMFVB3sQSeWvCQdEdr9VUqGsM9KshpunAjgLcBbMPGaqjXpUaOHZ6jqjUcNmBBNO3V1BlYWN81ydBf2BKu1KWylUGlWpVWzBsiriaK3uuY3d8twOwA24TKAPTPFGtialRE/V1MrISDfKqqignhuGnbDA2C9LB0WrWRqrFadNj7VyMw7g263AkHnfZ4z6MMLUo0VWhUqOKlRc7G6Jmdqedj+rKt7RFt6W5GYXaXS+jWemhwqHql6pKjVWcIAfrqosL3AN+6QZerVNKotVNGUg8vPvGk9X6P7eygMD7NRQfS4+JE8r2/pVqD9rN96z/wBUKbB2haiFJ+qSPmPjNQehY/pBBLbZLHfMxicd2yodoWm0Htp4m4gDEVJXxG1WPIesqCszHVrDiR8AOJk0WKjSGvifz/xJ1wrVPZpIb2BJJtodR7R3kjXlHYfo9UJ9shRxNwx7hJoh2Xhmq1VUbiRc8ha97eHqOc9HUsBbeIH2fQp0b5FILWuSSb274QXFDn6TF+VXA5/JnJEK45j1ikUMnHawJ5Tl42odJUZza+2H3J7I48z48IGpUWqEnfzJPxMJbaQXlj6N1dMAbyLnx5ygf/ZD62KEhQ5AJvlPeLQewtoZpsCP1VT3stvDUwKaBYE8o0xSiiilQooooCiiigKKKKAo5WtujYoFlMc45eQ+UmXajcQPDSUIoBVNqjiDKePrh3zDkPMStFA9X6L0E2lsh6GYCthwaRJIGVS/WYWqTbRQ4akTwVyZW/RR0eRcZmxoyGkWy03sArpfM1QHkUsBxPdrhujO36uBrrXokXAKujapUpt9enUXip+QO8T0jB4/B43ratGvSw9aoB/49b2HW4s1KnWJFOsgNytwGFyDpaAPwfSSnW2g4VF+jOXFIEXYkMTnYnW7BnNtwBC6SrtfoIg/XYaor0iwLJmGakL3YD3l9Rx5yD+5AokO2IqUwpBzMmHS1jvzHE28r9xlHpDtqggqU8IWJrf49S/s/tLSFhe53sQONhqSYrObUxPWVXYbixt3DQegEbhcRlBHbK0UqLj4uQtXMhijQ4uZc2a96g1AI+rdFdb9qtpKM6psbjhA3AYnU3ud54k8Se3uj105+cDnawVEJuSw4dm+WcNjw49kyAmrR+aURiYvpJjDRAd8UH/STFBq3ecYyPNOM0ige2kvJa2KuF52A8haP2gt5QU8IBWlWHHlKeJe2lhaMNSMxB0vChNddTJaFC4jKhubQvhcGbCaiB7YWRnDQu9CRdVKuBRw5jDSMLGkI00RCYEkTkLfRxO/Q15+khgRFDH9nJzkL7L5NGGBsUvDA1BusfH5GLqz9pLHugxRilvqRfdIK6AGwhMRxQvsvZy5BVqi63OVdQCqWzuxGuUaCw3sQIUpuzJXNIAU8uenlUKVAuSPZ4jjJoykUv1cQCQGtU5m1m8G4xm0cA1FrHcdQfkeRlFOKKKAooooCiiigOZr27NPnH4esUYMOHr2GRRytA0eDxQqLcb+I5GT3gbZLjNDYEGOXincvb8IoFgtOF5HmizTKuPTB3wPtfDNTIIF1P2t9uw8oZvHLVtpYEHeDqD4QMk2IYxPiCRaaWtsrDvrrTP7O7yMSbGwyasxbvv/AE2vKA+w8Aaj3+yup7TymvbCZVkGHxtJBZFAA5AD0ko2kplFF6W+QfR9Jdw2HAZjmvm595PzlkUgZFBjh436PDJw8acPCg/0eLqIVOGjThoA5aMeaYlw0JzqYXQ9qdtZFUSFOplZ6UqBhp6wbjPrn88IdelAmPSznwPpDNaPbeFq5VpU1uvVUALEblUswtzLvmPcIP2bVr0DZkcIdNQQBfiDuPdLJ2qoCvZmYotxewLKoU204WBlGttutVsGYsF1AOtrbvCQW8DgFpVVdwctiQDpY7r35C9/KdxjYZgadLMzubliSRmG468deHOKtttqtNaIGVmPtHTXdbXhxg+vsupRP6wFSCLcQTccZANik2M+u9veb4mJafszSIYp0rOQFFFFAUU6YgIFvZS3cdkPXgnZSwlmkEl4o0GcgS3ivI80WaFS3ivIs0QaQTXnCLyLNO3gMehyjVpESXNFmgdRyJOuMYSvmizwLq4/nJlx4gtX5ytWxqjmD5/CUaAYxZItdZlsFVzE3NrQkjnnpGg2CDyiKCDFcyVa5l0XDTEqYqlrJBXkjJmUkHcL2l0CmWxg3bmF0Djhoe7hCdZxa8ZQrK11a2umvGQZyhV0sToNR2Ht7IW2NRphSam92CAd53abryrtXZJp+0Pq/DxlGniGFuNt1+Eg7VulQ20KsbeBhfG7ZzhXF1bLlddCGYfVI/PCB3q3JJFye2Rs14HALnmTNGuBAUabgJS2Ds8u2c7lOnaZocTZRbjNQgBUwwip4MHhCBWW6GF0vCs7iMGBwlJ6dpoMdStA9VIRUInWjqiSTDYYsdZEX9nCyy3IlFp28gkvFI7xQH5p0NIrzt4VJeINGXnbyB4aOBkYMV4D528ZmivAdeczRt4rwHZpRxY9oaX0lsmMdbwBiEqdQdez8ZepVeVx6fCOaiCJA1LLqLypYs9e3vRHaTLv9APjBtTEmQmoYI0NDaynQ3+FvHdL1PHr9lhfvEyIJM6YVqaCDLbtPrKeLwxGogajjXXcx+Pxl+htQn63wgXMNtKwyuLjdz+MbV2bQqao2U9m7xHCMDo+4i/KNbD23QJE6NjT279oFvKW6XR+kupJPeQPOUQ7DdGtUY7yfEmAXxGLVBlQDvFrDutB7VbypYyRdN5jRfwQDMATaaUU1y6EHThMPUqWHsm5jTiahFte8EzN6uu/Pjmbo3tEAakgX5wK4BNhY90alP3iT2X+MTrb6vGXXLqSf7qPqxLFNbRiidzSspC05eMvOXgSFp2RXihDw07FFCugzt4opArxXiigK8V4opQrxXiigK8QMUUg7eNaKKBXfCg/9yI4Ic4ooDfonbOfRTznYoCOEPOc+itziigOo0WU30l01zFFAaapnC5iigcvOZYooNx0TpM5FC7pXiM5FKhXiiigKITkUDt5yKKEf//Z"/>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2536" name="Picture 8" descr="http://www.thetorquereport.com/2010_nissan_370z_rear.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30993"/>
          <a:stretch/>
        </p:blipFill>
        <p:spPr bwMode="auto">
          <a:xfrm>
            <a:off x="6938464" y="342973"/>
            <a:ext cx="2205536" cy="1010692"/>
          </a:xfrm>
          <a:prstGeom prst="rect">
            <a:avLst/>
          </a:prstGeom>
          <a:noFill/>
          <a:extLst>
            <a:ext uri="{909E8E84-426E-40DD-AFC4-6F175D3DCCD1}">
              <a14:hiddenFill xmlns:a14="http://schemas.microsoft.com/office/drawing/2010/main">
                <a:solidFill>
                  <a:srgbClr val="FFFFFF"/>
                </a:solidFill>
              </a14:hiddenFill>
            </a:ext>
          </a:extLst>
        </p:spPr>
      </p:pic>
      <p:pic>
        <p:nvPicPr>
          <p:cNvPr id="22538" name="Picture 10" descr="http://www.3dm3.com/tutorials/bugatti_veyron/bugatti_veyron_hires.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69701" y="2132856"/>
            <a:ext cx="1440159" cy="1080120"/>
          </a:xfrm>
          <a:prstGeom prst="rect">
            <a:avLst/>
          </a:prstGeom>
          <a:noFill/>
          <a:extLst>
            <a:ext uri="{909E8E84-426E-40DD-AFC4-6F175D3DCCD1}">
              <a14:hiddenFill xmlns:a14="http://schemas.microsoft.com/office/drawing/2010/main">
                <a:solidFill>
                  <a:srgbClr val="FFFFFF"/>
                </a:solidFill>
              </a14:hiddenFill>
            </a:ext>
          </a:extLst>
        </p:spPr>
      </p:pic>
      <p:pic>
        <p:nvPicPr>
          <p:cNvPr id="22539" name="Picture 11"/>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5455289" y="3851270"/>
            <a:ext cx="2789119" cy="2789119"/>
          </a:xfrm>
          <a:prstGeom prst="rect">
            <a:avLst/>
          </a:prstGeom>
          <a:noFill/>
          <a:extLst>
            <a:ext uri="{909E8E84-426E-40DD-AFC4-6F175D3DCCD1}">
              <a14:hiddenFill xmlns:a14="http://schemas.microsoft.com/office/drawing/2010/main">
                <a:solidFill>
                  <a:srgbClr val="FFFFFF"/>
                </a:solidFill>
              </a14:hiddenFill>
            </a:ext>
          </a:extLst>
        </p:spPr>
      </p:pic>
      <p:cxnSp>
        <p:nvCxnSpPr>
          <p:cNvPr id="12" name="Straight Arrow Connector 11"/>
          <p:cNvCxnSpPr/>
          <p:nvPr/>
        </p:nvCxnSpPr>
        <p:spPr>
          <a:xfrm>
            <a:off x="3923928" y="4077072"/>
            <a:ext cx="2376264" cy="1872208"/>
          </a:xfrm>
          <a:prstGeom prst="straightConnector1">
            <a:avLst/>
          </a:prstGeom>
          <a:ln w="38100">
            <a:solidFill>
              <a:schemeClr val="bg1"/>
            </a:solidFill>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26095001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5388013"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err="1" smtClean="0">
                <a:solidFill>
                  <a:schemeClr val="bg1"/>
                </a:solidFill>
                <a:latin typeface="Imprint MT Shadow" pitchFamily="82" charset="0"/>
              </a:rPr>
              <a:t>Where</a:t>
            </a:r>
            <a:r>
              <a:rPr lang="fr-FR" sz="3600" dirty="0" smtClean="0">
                <a:solidFill>
                  <a:schemeClr val="bg1"/>
                </a:solidFill>
                <a:latin typeface="Imprint MT Shadow" pitchFamily="82" charset="0"/>
              </a:rPr>
              <a:t> to </a:t>
            </a:r>
            <a:r>
              <a:rPr lang="fr-FR" sz="3600" dirty="0" err="1" smtClean="0">
                <a:solidFill>
                  <a:schemeClr val="bg1"/>
                </a:solidFill>
                <a:latin typeface="Imprint MT Shadow" pitchFamily="82" charset="0"/>
              </a:rPr>
              <a:t>get</a:t>
            </a:r>
            <a:r>
              <a:rPr lang="fr-FR" sz="3600" dirty="0" smtClean="0">
                <a:solidFill>
                  <a:schemeClr val="bg1"/>
                </a:solidFill>
                <a:latin typeface="Imprint MT Shadow" pitchFamily="82" charset="0"/>
              </a:rPr>
              <a:t> </a:t>
            </a:r>
            <a:r>
              <a:rPr lang="fr-FR" sz="3600" dirty="0" smtClean="0">
                <a:solidFill>
                  <a:schemeClr val="bg1"/>
                </a:solidFill>
                <a:latin typeface="Imprint MT Shadow" pitchFamily="82" charset="0"/>
              </a:rPr>
              <a:t>Project </a:t>
            </a:r>
            <a:r>
              <a:rPr lang="fr-FR" sz="3600" dirty="0" err="1" smtClean="0">
                <a:solidFill>
                  <a:schemeClr val="bg1"/>
                </a:solidFill>
                <a:latin typeface="Imprint MT Shadow" pitchFamily="82" charset="0"/>
              </a:rPr>
              <a:t>Ideas</a:t>
            </a:r>
            <a:endParaRPr lang="fr-FR" sz="3600" dirty="0">
              <a:solidFill>
                <a:schemeClr val="bg1"/>
              </a:solidFill>
              <a:latin typeface="Imprint MT Shadow" pitchFamily="82" charset="0"/>
            </a:endParaRPr>
          </a:p>
        </p:txBody>
      </p:sp>
      <p:sp>
        <p:nvSpPr>
          <p:cNvPr id="3" name="Text Box 8"/>
          <p:cNvSpPr txBox="1">
            <a:spLocks noChangeArrowheads="1"/>
          </p:cNvSpPr>
          <p:nvPr/>
        </p:nvSpPr>
        <p:spPr bwMode="auto">
          <a:xfrm>
            <a:off x="107504" y="908720"/>
            <a:ext cx="8928992" cy="864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just"/>
            <a:r>
              <a:rPr lang="en-US" dirty="0" smtClean="0">
                <a:solidFill>
                  <a:schemeClr val="bg2"/>
                </a:solidFill>
                <a:latin typeface="+mn-lt"/>
              </a:rPr>
              <a:t>What can </a:t>
            </a:r>
            <a:r>
              <a:rPr lang="en-US" b="1" dirty="0" smtClean="0">
                <a:solidFill>
                  <a:schemeClr val="bg2"/>
                </a:solidFill>
                <a:latin typeface="+mn-lt"/>
              </a:rPr>
              <a:t>YOU</a:t>
            </a:r>
            <a:r>
              <a:rPr lang="en-US" dirty="0" smtClean="0">
                <a:solidFill>
                  <a:schemeClr val="bg2"/>
                </a:solidFill>
                <a:latin typeface="+mn-lt"/>
              </a:rPr>
              <a:t> do with an Arduino?</a:t>
            </a:r>
          </a:p>
          <a:p>
            <a:pPr algn="just"/>
            <a:endParaRPr lang="en-US" dirty="0" smtClean="0">
              <a:solidFill>
                <a:schemeClr val="bg2"/>
              </a:solidFill>
              <a:latin typeface="+mn-lt"/>
            </a:endParaRPr>
          </a:p>
          <a:p>
            <a:pPr marL="285750" indent="-285750" algn="just">
              <a:buFont typeface="Arial" pitchFamily="34" charset="0"/>
              <a:buChar char="•"/>
            </a:pPr>
            <a:r>
              <a:rPr lang="en-US" dirty="0" smtClean="0">
                <a:solidFill>
                  <a:schemeClr val="bg2"/>
                </a:solidFill>
                <a:latin typeface="+mn-lt"/>
              </a:rPr>
              <a:t>Wirelessly monitor the temperature of your refrigerator, and perhaps tweet when it’s opened? You could catch hungry burglars…</a:t>
            </a:r>
          </a:p>
          <a:p>
            <a:pPr marL="285750" indent="-285750" algn="just">
              <a:buFont typeface="Arial" pitchFamily="34" charset="0"/>
              <a:buChar char="•"/>
            </a:pPr>
            <a:r>
              <a:rPr lang="en-US" dirty="0" smtClean="0">
                <a:solidFill>
                  <a:schemeClr val="bg2"/>
                </a:solidFill>
                <a:latin typeface="+mn-lt"/>
              </a:rPr>
              <a:t>Speaking of burglars, you could become one yourself! With a simple coax connector, an AT Tiny 85 and a crystal, you can unlock 4 million hotel doors across the country. (not responsible if you go to jail, but do politely leave a note that they should upgrade their locks).</a:t>
            </a:r>
          </a:p>
          <a:p>
            <a:pPr marL="742950" lvl="1" indent="-285750" algn="just">
              <a:buFont typeface="Arial" pitchFamily="34" charset="0"/>
              <a:buChar char="•"/>
            </a:pPr>
            <a:r>
              <a:rPr lang="en-US" dirty="0" err="1" smtClean="0">
                <a:solidFill>
                  <a:schemeClr val="bg2"/>
                </a:solidFill>
                <a:latin typeface="+mn-lt"/>
              </a:rPr>
              <a:t>Blackhat</a:t>
            </a:r>
            <a:r>
              <a:rPr lang="en-US" dirty="0" smtClean="0">
                <a:solidFill>
                  <a:schemeClr val="bg2"/>
                </a:solidFill>
                <a:latin typeface="+mn-lt"/>
              </a:rPr>
              <a:t> Paper on the hack: </a:t>
            </a:r>
            <a:r>
              <a:rPr lang="en-US" dirty="0">
                <a:hlinkClick r:id="rId2"/>
              </a:rPr>
              <a:t>http://</a:t>
            </a:r>
            <a:r>
              <a:rPr lang="en-US" dirty="0" smtClean="0">
                <a:hlinkClick r:id="rId2"/>
              </a:rPr>
              <a:t>demoseen.com/bhpaper.html</a:t>
            </a:r>
            <a:endParaRPr lang="en-US" dirty="0" smtClean="0"/>
          </a:p>
          <a:p>
            <a:pPr marL="742950" lvl="1" indent="-285750" algn="just">
              <a:buFont typeface="Arial" pitchFamily="34" charset="0"/>
              <a:buChar char="•"/>
            </a:pPr>
            <a:r>
              <a:rPr lang="en-US" dirty="0" smtClean="0">
                <a:solidFill>
                  <a:schemeClr val="bg2"/>
                </a:solidFill>
                <a:latin typeface="+mn-lt"/>
              </a:rPr>
              <a:t>Here’s how to build one: </a:t>
            </a:r>
            <a:r>
              <a:rPr lang="en-US" dirty="0">
                <a:hlinkClick r:id="rId3"/>
              </a:rPr>
              <a:t>http://</a:t>
            </a:r>
            <a:r>
              <a:rPr lang="en-US" dirty="0" smtClean="0">
                <a:hlinkClick r:id="rId3"/>
              </a:rPr>
              <a:t>blog.spiderlabs.com/2012/10/pentesting-hotels-with-pens.html</a:t>
            </a:r>
            <a:endParaRPr lang="en-US" dirty="0" smtClean="0"/>
          </a:p>
          <a:p>
            <a:pPr marL="285750" indent="-285750" algn="just">
              <a:buFont typeface="Arial" pitchFamily="34" charset="0"/>
              <a:buChar char="•"/>
            </a:pPr>
            <a:r>
              <a:rPr lang="en-US" dirty="0" smtClean="0">
                <a:solidFill>
                  <a:schemeClr val="bg2"/>
                </a:solidFill>
                <a:latin typeface="+mn-lt"/>
              </a:rPr>
              <a:t>Here’s a </a:t>
            </a:r>
            <a:r>
              <a:rPr lang="en-US" dirty="0" smtClean="0">
                <a:solidFill>
                  <a:schemeClr val="bg2"/>
                </a:solidFill>
                <a:latin typeface="+mn-lt"/>
                <a:hlinkClick r:id="rId4"/>
              </a:rPr>
              <a:t>Turn Signal Biking Jacket</a:t>
            </a:r>
            <a:r>
              <a:rPr lang="en-US" dirty="0" smtClean="0">
                <a:solidFill>
                  <a:schemeClr val="bg2"/>
                </a:solidFill>
                <a:latin typeface="+mn-lt"/>
              </a:rPr>
              <a:t>, the Engineer’s way to </a:t>
            </a:r>
            <a:r>
              <a:rPr lang="en-US" dirty="0" smtClean="0">
                <a:solidFill>
                  <a:schemeClr val="bg2"/>
                </a:solidFill>
                <a:latin typeface="+mn-lt"/>
                <a:hlinkClick r:id="rId5"/>
              </a:rPr>
              <a:t>automate playing with your dog</a:t>
            </a:r>
            <a:r>
              <a:rPr lang="en-US" dirty="0" smtClean="0">
                <a:solidFill>
                  <a:schemeClr val="bg2"/>
                </a:solidFill>
                <a:latin typeface="+mn-lt"/>
              </a:rPr>
              <a:t>,  </a:t>
            </a:r>
            <a:r>
              <a:rPr lang="en-US" dirty="0" smtClean="0">
                <a:solidFill>
                  <a:schemeClr val="bg2"/>
                </a:solidFill>
                <a:latin typeface="+mn-lt"/>
                <a:hlinkClick r:id="rId6"/>
              </a:rPr>
              <a:t>lots of </a:t>
            </a:r>
            <a:r>
              <a:rPr lang="en-US" dirty="0" err="1" smtClean="0">
                <a:solidFill>
                  <a:schemeClr val="bg2"/>
                </a:solidFill>
                <a:latin typeface="+mn-lt"/>
                <a:hlinkClick r:id="rId6"/>
              </a:rPr>
              <a:t>instructables</a:t>
            </a:r>
            <a:r>
              <a:rPr lang="en-US" dirty="0" smtClean="0">
                <a:solidFill>
                  <a:schemeClr val="bg2"/>
                </a:solidFill>
                <a:latin typeface="+mn-lt"/>
              </a:rPr>
              <a:t>, the </a:t>
            </a:r>
            <a:r>
              <a:rPr lang="en-US" dirty="0" smtClean="0">
                <a:solidFill>
                  <a:schemeClr val="bg2"/>
                </a:solidFill>
                <a:latin typeface="+mn-lt"/>
                <a:hlinkClick r:id="rId7"/>
              </a:rPr>
              <a:t>twenty most unbelievable ones</a:t>
            </a:r>
            <a:r>
              <a:rPr lang="en-US" dirty="0" smtClean="0">
                <a:solidFill>
                  <a:schemeClr val="bg2"/>
                </a:solidFill>
                <a:latin typeface="+mn-lt"/>
              </a:rPr>
              <a:t>, or perhaps you just want </a:t>
            </a:r>
            <a:r>
              <a:rPr lang="en-US" dirty="0" smtClean="0">
                <a:solidFill>
                  <a:schemeClr val="bg2"/>
                </a:solidFill>
                <a:latin typeface="+mn-lt"/>
                <a:hlinkClick r:id="rId8"/>
              </a:rPr>
              <a:t>a huge list of awesome </a:t>
            </a:r>
            <a:r>
              <a:rPr lang="en-US" dirty="0">
                <a:solidFill>
                  <a:schemeClr val="bg2"/>
                </a:solidFill>
                <a:latin typeface="+mn-lt"/>
                <a:hlinkClick r:id="rId8"/>
              </a:rPr>
              <a:t>A</a:t>
            </a:r>
            <a:r>
              <a:rPr lang="en-US" dirty="0" smtClean="0">
                <a:solidFill>
                  <a:schemeClr val="bg2"/>
                </a:solidFill>
                <a:latin typeface="+mn-lt"/>
                <a:hlinkClick r:id="rId8"/>
              </a:rPr>
              <a:t>rduino projects</a:t>
            </a:r>
            <a:r>
              <a:rPr lang="en-US" dirty="0" smtClean="0">
                <a:solidFill>
                  <a:schemeClr val="bg2"/>
                </a:solidFill>
                <a:latin typeface="+mn-lt"/>
              </a:rPr>
              <a:t>.</a:t>
            </a:r>
            <a:endParaRPr lang="en-US" dirty="0"/>
          </a:p>
        </p:txBody>
      </p:sp>
    </p:spTree>
    <p:extLst>
      <p:ext uri="{BB962C8B-B14F-4D97-AF65-F5344CB8AC3E}">
        <p14:creationId xmlns:p14="http://schemas.microsoft.com/office/powerpoint/2010/main" val="149393891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6724918"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smtClean="0">
                <a:solidFill>
                  <a:schemeClr val="bg1"/>
                </a:solidFill>
                <a:latin typeface="Imprint MT Shadow" pitchFamily="82" charset="0"/>
              </a:rPr>
              <a:t>Or </a:t>
            </a:r>
            <a:r>
              <a:rPr lang="fr-FR" sz="3600" dirty="0" err="1" smtClean="0">
                <a:solidFill>
                  <a:schemeClr val="bg1"/>
                </a:solidFill>
                <a:latin typeface="Imprint MT Shadow" pitchFamily="82" charset="0"/>
              </a:rPr>
              <a:t>make</a:t>
            </a:r>
            <a:r>
              <a:rPr lang="fr-FR" sz="3600" dirty="0" smtClean="0">
                <a:solidFill>
                  <a:schemeClr val="bg1"/>
                </a:solidFill>
                <a:latin typeface="Imprint MT Shadow" pitchFamily="82" charset="0"/>
              </a:rPr>
              <a:t> </a:t>
            </a:r>
            <a:r>
              <a:rPr lang="fr-FR" sz="3600" dirty="0" err="1" smtClean="0">
                <a:solidFill>
                  <a:schemeClr val="bg1"/>
                </a:solidFill>
                <a:latin typeface="Imprint MT Shadow" pitchFamily="82" charset="0"/>
              </a:rPr>
              <a:t>your</a:t>
            </a:r>
            <a:r>
              <a:rPr lang="fr-FR" sz="3600" dirty="0" smtClean="0">
                <a:solidFill>
                  <a:schemeClr val="bg1"/>
                </a:solidFill>
                <a:latin typeface="Imprint MT Shadow" pitchFamily="82" charset="0"/>
              </a:rPr>
              <a:t> </a:t>
            </a:r>
            <a:r>
              <a:rPr lang="fr-FR" sz="3600" dirty="0" err="1" smtClean="0">
                <a:solidFill>
                  <a:schemeClr val="bg1"/>
                </a:solidFill>
                <a:latin typeface="Imprint MT Shadow" pitchFamily="82" charset="0"/>
              </a:rPr>
              <a:t>own</a:t>
            </a:r>
            <a:r>
              <a:rPr lang="fr-FR" sz="3600" dirty="0" smtClean="0">
                <a:solidFill>
                  <a:schemeClr val="bg1"/>
                </a:solidFill>
                <a:latin typeface="Imprint MT Shadow" pitchFamily="82" charset="0"/>
              </a:rPr>
              <a:t> </a:t>
            </a:r>
            <a:r>
              <a:rPr lang="fr-FR" sz="3600" dirty="0" err="1" smtClean="0">
                <a:solidFill>
                  <a:schemeClr val="bg1"/>
                </a:solidFill>
                <a:latin typeface="Imprint MT Shadow" pitchFamily="82" charset="0"/>
              </a:rPr>
              <a:t>NameShields</a:t>
            </a:r>
            <a:r>
              <a:rPr lang="fr-FR" sz="3600" dirty="0" smtClean="0">
                <a:solidFill>
                  <a:schemeClr val="bg1"/>
                </a:solidFill>
                <a:latin typeface="Imprint MT Shadow" pitchFamily="82" charset="0"/>
              </a:rPr>
              <a:t>!</a:t>
            </a:r>
            <a:endParaRPr lang="fr-FR" sz="3600" dirty="0">
              <a:solidFill>
                <a:schemeClr val="bg1"/>
              </a:solidFill>
              <a:latin typeface="Imprint MT Shadow" pitchFamily="82" charset="0"/>
            </a:endParaRPr>
          </a:p>
        </p:txBody>
      </p:sp>
      <p:pic>
        <p:nvPicPr>
          <p:cNvPr id="21506" name="Picture 2" descr="C:\Projects\NameShield\Pictures\2 - Matt, Bill, Eric PCBs.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6963" y="1628800"/>
            <a:ext cx="8756965" cy="2967394"/>
          </a:xfrm>
          <a:prstGeom prst="rect">
            <a:avLst/>
          </a:prstGeom>
          <a:noFill/>
          <a:extLst>
            <a:ext uri="{909E8E84-426E-40DD-AFC4-6F175D3DCCD1}">
              <a14:hiddenFill xmlns:a14="http://schemas.microsoft.com/office/drawing/2010/main">
                <a:solidFill>
                  <a:srgbClr val="FFFFFF"/>
                </a:solidFill>
              </a14:hiddenFill>
            </a:ext>
          </a:extLst>
        </p:spPr>
      </p:pic>
      <p:pic>
        <p:nvPicPr>
          <p:cNvPr id="21507" name="Picture 3" descr="F:\Backup\Canon S95 8.14.2013\545_0726\IMG_7513.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336145" y="4788734"/>
            <a:ext cx="2627784" cy="197072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6094495" y="1124744"/>
            <a:ext cx="2221921" cy="369332"/>
          </a:xfrm>
          <a:prstGeom prst="rect">
            <a:avLst/>
          </a:prstGeom>
          <a:noFill/>
        </p:spPr>
        <p:txBody>
          <a:bodyPr wrap="square" rtlCol="0">
            <a:spAutoFit/>
          </a:bodyPr>
          <a:lstStyle/>
          <a:p>
            <a:r>
              <a:rPr lang="en-US" dirty="0" smtClean="0">
                <a:solidFill>
                  <a:schemeClr val="bg1"/>
                </a:solidFill>
                <a:hlinkClick r:id="rId4"/>
              </a:rPr>
              <a:t>Watch on </a:t>
            </a:r>
            <a:r>
              <a:rPr lang="en-US" dirty="0" err="1" smtClean="0">
                <a:solidFill>
                  <a:schemeClr val="bg1"/>
                </a:solidFill>
                <a:hlinkClick r:id="rId4"/>
              </a:rPr>
              <a:t>Youtube</a:t>
            </a:r>
            <a:endParaRPr lang="en-US" dirty="0" smtClean="0">
              <a:solidFill>
                <a:schemeClr val="bg1"/>
              </a:solidFill>
            </a:endParaRPr>
          </a:p>
        </p:txBody>
      </p:sp>
    </p:spTree>
    <p:extLst>
      <p:ext uri="{BB962C8B-B14F-4D97-AF65-F5344CB8AC3E}">
        <p14:creationId xmlns:p14="http://schemas.microsoft.com/office/powerpoint/2010/main" val="16349247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353654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err="1" smtClean="0">
                <a:solidFill>
                  <a:schemeClr val="bg1"/>
                </a:solidFill>
                <a:latin typeface="Imprint MT Shadow" pitchFamily="82" charset="0"/>
              </a:rPr>
              <a:t>Where</a:t>
            </a:r>
            <a:r>
              <a:rPr lang="fr-FR" sz="3600" dirty="0" smtClean="0">
                <a:solidFill>
                  <a:schemeClr val="bg1"/>
                </a:solidFill>
                <a:latin typeface="Imprint MT Shadow" pitchFamily="82" charset="0"/>
              </a:rPr>
              <a:t> </a:t>
            </a:r>
            <a:r>
              <a:rPr lang="fr-FR" sz="3600" dirty="0" smtClean="0">
                <a:solidFill>
                  <a:schemeClr val="bg1"/>
                </a:solidFill>
                <a:latin typeface="Imprint MT Shadow" pitchFamily="82" charset="0"/>
              </a:rPr>
              <a:t>do I </a:t>
            </a:r>
            <a:r>
              <a:rPr lang="fr-FR" sz="3600" dirty="0" err="1" smtClean="0">
                <a:solidFill>
                  <a:schemeClr val="bg1"/>
                </a:solidFill>
                <a:latin typeface="Imprint MT Shadow" pitchFamily="82" charset="0"/>
              </a:rPr>
              <a:t>start</a:t>
            </a:r>
            <a:r>
              <a:rPr lang="fr-FR" sz="3600" dirty="0" smtClean="0">
                <a:solidFill>
                  <a:schemeClr val="bg1"/>
                </a:solidFill>
                <a:latin typeface="Imprint MT Shadow" pitchFamily="82" charset="0"/>
              </a:rPr>
              <a:t>?</a:t>
            </a:r>
            <a:endParaRPr lang="fr-FR" sz="3600" dirty="0">
              <a:solidFill>
                <a:schemeClr val="bg1"/>
              </a:solidFill>
              <a:latin typeface="Imprint MT Shadow" pitchFamily="82" charset="0"/>
            </a:endParaRPr>
          </a:p>
        </p:txBody>
      </p:sp>
      <p:sp>
        <p:nvSpPr>
          <p:cNvPr id="3080" name="Text Box 8"/>
          <p:cNvSpPr txBox="1">
            <a:spLocks noChangeArrowheads="1"/>
          </p:cNvSpPr>
          <p:nvPr/>
        </p:nvSpPr>
        <p:spPr bwMode="auto">
          <a:xfrm>
            <a:off x="466725" y="836613"/>
            <a:ext cx="8281988" cy="864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just"/>
            <a:r>
              <a:rPr lang="fr-FR" sz="2000" b="1" dirty="0" smtClean="0">
                <a:solidFill>
                  <a:schemeClr val="bg2"/>
                </a:solidFill>
                <a:latin typeface="Verdana" pitchFamily="34" charset="0"/>
              </a:rPr>
              <a:t>One of the best </a:t>
            </a:r>
            <a:r>
              <a:rPr lang="fr-FR" sz="2000" b="1" dirty="0" err="1" smtClean="0">
                <a:solidFill>
                  <a:schemeClr val="bg2"/>
                </a:solidFill>
                <a:latin typeface="Verdana" pitchFamily="34" charset="0"/>
              </a:rPr>
              <a:t>tools</a:t>
            </a:r>
            <a:r>
              <a:rPr lang="fr-FR" sz="2000" b="1" dirty="0" smtClean="0">
                <a:solidFill>
                  <a:schemeClr val="bg2"/>
                </a:solidFill>
                <a:latin typeface="Verdana" pitchFamily="34" charset="0"/>
              </a:rPr>
              <a:t> to </a:t>
            </a:r>
            <a:r>
              <a:rPr lang="fr-FR" sz="2000" b="1" dirty="0" err="1" smtClean="0">
                <a:solidFill>
                  <a:schemeClr val="bg2"/>
                </a:solidFill>
                <a:latin typeface="Verdana" pitchFamily="34" charset="0"/>
              </a:rPr>
              <a:t>start</a:t>
            </a:r>
            <a:r>
              <a:rPr lang="fr-FR" sz="2000" b="1" dirty="0" smtClean="0">
                <a:solidFill>
                  <a:schemeClr val="bg2"/>
                </a:solidFill>
                <a:latin typeface="Verdana" pitchFamily="34" charset="0"/>
              </a:rPr>
              <a:t> </a:t>
            </a:r>
            <a:r>
              <a:rPr lang="fr-FR" sz="2000" b="1" dirty="0" err="1" smtClean="0">
                <a:solidFill>
                  <a:schemeClr val="bg2"/>
                </a:solidFill>
                <a:latin typeface="Verdana" pitchFamily="34" charset="0"/>
              </a:rPr>
              <a:t>with</a:t>
            </a:r>
            <a:r>
              <a:rPr lang="fr-FR" sz="2000" b="1" dirty="0" smtClean="0">
                <a:solidFill>
                  <a:schemeClr val="bg2"/>
                </a:solidFill>
                <a:latin typeface="Verdana" pitchFamily="34" charset="0"/>
              </a:rPr>
              <a:t> hardware </a:t>
            </a:r>
            <a:r>
              <a:rPr lang="fr-FR" sz="2000" b="1" dirty="0" err="1" smtClean="0">
                <a:solidFill>
                  <a:schemeClr val="bg2"/>
                </a:solidFill>
                <a:latin typeface="Verdana" pitchFamily="34" charset="0"/>
              </a:rPr>
              <a:t>programming</a:t>
            </a:r>
            <a:r>
              <a:rPr lang="fr-FR" sz="2000" b="1" dirty="0" smtClean="0">
                <a:solidFill>
                  <a:schemeClr val="bg2"/>
                </a:solidFill>
                <a:latin typeface="Verdana" pitchFamily="34" charset="0"/>
              </a:rPr>
              <a:t> are </a:t>
            </a:r>
            <a:r>
              <a:rPr lang="fr-FR" sz="2000" b="1" dirty="0" err="1" smtClean="0">
                <a:solidFill>
                  <a:schemeClr val="bg2"/>
                </a:solidFill>
                <a:latin typeface="Verdana" pitchFamily="34" charset="0"/>
              </a:rPr>
              <a:t>Arduinos</a:t>
            </a:r>
            <a:r>
              <a:rPr lang="fr-FR" sz="2000" b="1" dirty="0" smtClean="0">
                <a:solidFill>
                  <a:schemeClr val="bg2"/>
                </a:solidFill>
                <a:latin typeface="Verdana" pitchFamily="34" charset="0"/>
              </a:rPr>
              <a:t>.</a:t>
            </a:r>
          </a:p>
        </p:txBody>
      </p:sp>
      <p:pic>
        <p:nvPicPr>
          <p:cNvPr id="32770" name="Picture 2" descr="S:\DCIM\109_0905\IMG_0478.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7867" t="18938" r="13524" b="8500"/>
          <a:stretch/>
        </p:blipFill>
        <p:spPr bwMode="auto">
          <a:xfrm>
            <a:off x="466725" y="1988840"/>
            <a:ext cx="3384375" cy="234302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4067944" y="1835532"/>
            <a:ext cx="4824536" cy="3970318"/>
          </a:xfrm>
          <a:prstGeom prst="rect">
            <a:avLst/>
          </a:prstGeom>
          <a:noFill/>
        </p:spPr>
        <p:txBody>
          <a:bodyPr wrap="square" rtlCol="0">
            <a:spAutoFit/>
          </a:bodyPr>
          <a:lstStyle/>
          <a:p>
            <a:pPr marL="285750" indent="-285750">
              <a:buFont typeface="Arial" pitchFamily="34" charset="0"/>
              <a:buChar char="•"/>
            </a:pPr>
            <a:r>
              <a:rPr lang="en-US" dirty="0" smtClean="0">
                <a:solidFill>
                  <a:schemeClr val="bg2"/>
                </a:solidFill>
              </a:rPr>
              <a:t>Directly interact with hardware at a low level</a:t>
            </a:r>
          </a:p>
          <a:p>
            <a:pPr marL="285750" indent="-285750">
              <a:buFont typeface="Arial" pitchFamily="34" charset="0"/>
              <a:buChar char="•"/>
            </a:pPr>
            <a:r>
              <a:rPr lang="en-US" dirty="0" smtClean="0">
                <a:solidFill>
                  <a:schemeClr val="bg2"/>
                </a:solidFill>
              </a:rPr>
              <a:t>Large community of code libraries and shields to help learn</a:t>
            </a:r>
          </a:p>
          <a:p>
            <a:pPr marL="285750" indent="-285750">
              <a:buFont typeface="Arial" pitchFamily="34" charset="0"/>
              <a:buChar char="•"/>
            </a:pPr>
            <a:r>
              <a:rPr lang="en-US" dirty="0" smtClean="0">
                <a:solidFill>
                  <a:schemeClr val="bg2"/>
                </a:solidFill>
              </a:rPr>
              <a:t>Write in a easy to use Java-</a:t>
            </a:r>
            <a:r>
              <a:rPr lang="en-US" dirty="0" err="1" smtClean="0">
                <a:solidFill>
                  <a:schemeClr val="bg2"/>
                </a:solidFill>
              </a:rPr>
              <a:t>ish</a:t>
            </a:r>
            <a:r>
              <a:rPr lang="en-US" dirty="0" smtClean="0">
                <a:solidFill>
                  <a:schemeClr val="bg2"/>
                </a:solidFill>
              </a:rPr>
              <a:t> language ‘Wiring’</a:t>
            </a:r>
          </a:p>
          <a:p>
            <a:pPr marL="285750" indent="-285750">
              <a:buFont typeface="Arial" pitchFamily="34" charset="0"/>
              <a:buChar char="•"/>
            </a:pPr>
            <a:r>
              <a:rPr lang="en-US" dirty="0" smtClean="0">
                <a:solidFill>
                  <a:schemeClr val="bg2"/>
                </a:solidFill>
              </a:rPr>
              <a:t>Hooks to your computer via USB for programming from the Arduino IDE, in addition to manual flashing via USB-TTL programmers for more advanced use</a:t>
            </a:r>
          </a:p>
          <a:p>
            <a:pPr marL="285750" indent="-285750">
              <a:buFont typeface="Arial" pitchFamily="34" charset="0"/>
              <a:buChar char="•"/>
            </a:pPr>
            <a:r>
              <a:rPr lang="en-US" dirty="0" smtClean="0">
                <a:solidFill>
                  <a:schemeClr val="bg2"/>
                </a:solidFill>
              </a:rPr>
              <a:t>Useful from the beginner (learning) all the way to a professional engineer (prototyping</a:t>
            </a:r>
            <a:r>
              <a:rPr lang="en-US" dirty="0" smtClean="0">
                <a:solidFill>
                  <a:schemeClr val="bg2"/>
                </a:solidFill>
              </a:rPr>
              <a:t>)</a:t>
            </a:r>
          </a:p>
          <a:p>
            <a:pPr lvl="6"/>
            <a:r>
              <a:rPr lang="en-US" dirty="0" smtClean="0">
                <a:solidFill>
                  <a:schemeClr val="bg2"/>
                </a:solidFill>
              </a:rPr>
              <a:t>Cost: about $35</a:t>
            </a:r>
            <a:endParaRPr lang="en-US" dirty="0">
              <a:solidFill>
                <a:schemeClr val="bg2"/>
              </a:solidFill>
            </a:endParaRPr>
          </a:p>
        </p:txBody>
      </p:sp>
    </p:spTree>
    <p:extLst>
      <p:ext uri="{BB962C8B-B14F-4D97-AF65-F5344CB8AC3E}">
        <p14:creationId xmlns:p14="http://schemas.microsoft.com/office/powerpoint/2010/main" val="123186900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730199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err="1" smtClean="0">
                <a:solidFill>
                  <a:schemeClr val="bg1"/>
                </a:solidFill>
                <a:latin typeface="Imprint MT Shadow" pitchFamily="82" charset="0"/>
              </a:rPr>
              <a:t>What</a:t>
            </a:r>
            <a:r>
              <a:rPr lang="fr-FR" sz="3600" dirty="0" smtClean="0">
                <a:solidFill>
                  <a:schemeClr val="bg1"/>
                </a:solidFill>
                <a:latin typeface="Imprint MT Shadow" pitchFamily="82" charset="0"/>
              </a:rPr>
              <a:t> </a:t>
            </a:r>
            <a:r>
              <a:rPr lang="fr-FR" sz="3600" dirty="0" err="1" smtClean="0">
                <a:solidFill>
                  <a:schemeClr val="bg1"/>
                </a:solidFill>
                <a:latin typeface="Imprint MT Shadow" pitchFamily="82" charset="0"/>
              </a:rPr>
              <a:t>makes</a:t>
            </a:r>
            <a:r>
              <a:rPr lang="fr-FR" sz="3600" dirty="0" smtClean="0">
                <a:solidFill>
                  <a:schemeClr val="bg1"/>
                </a:solidFill>
                <a:latin typeface="Imprint MT Shadow" pitchFamily="82" charset="0"/>
              </a:rPr>
              <a:t> </a:t>
            </a:r>
            <a:r>
              <a:rPr lang="fr-FR" sz="3600" dirty="0" err="1" smtClean="0">
                <a:solidFill>
                  <a:schemeClr val="bg1"/>
                </a:solidFill>
                <a:latin typeface="Imprint MT Shadow" pitchFamily="82" charset="0"/>
              </a:rPr>
              <a:t>something</a:t>
            </a:r>
            <a:r>
              <a:rPr lang="fr-FR" sz="3600" dirty="0" smtClean="0">
                <a:solidFill>
                  <a:schemeClr val="bg1"/>
                </a:solidFill>
                <a:latin typeface="Imprint MT Shadow" pitchFamily="82" charset="0"/>
              </a:rPr>
              <a:t> an </a:t>
            </a:r>
            <a:r>
              <a:rPr lang="fr-FR" sz="3600" dirty="0" smtClean="0">
                <a:solidFill>
                  <a:schemeClr val="bg1"/>
                </a:solidFill>
                <a:latin typeface="Imprint MT Shadow" pitchFamily="82" charset="0"/>
              </a:rPr>
              <a:t>Arduino?</a:t>
            </a:r>
            <a:endParaRPr lang="fr-FR" sz="3600" dirty="0">
              <a:solidFill>
                <a:schemeClr val="bg1"/>
              </a:solidFill>
              <a:latin typeface="Imprint MT Shadow" pitchFamily="82" charset="0"/>
            </a:endParaRPr>
          </a:p>
        </p:txBody>
      </p:sp>
      <p:sp>
        <p:nvSpPr>
          <p:cNvPr id="3080" name="Text Box 8"/>
          <p:cNvSpPr txBox="1">
            <a:spLocks noChangeArrowheads="1"/>
          </p:cNvSpPr>
          <p:nvPr/>
        </p:nvSpPr>
        <p:spPr bwMode="auto">
          <a:xfrm>
            <a:off x="466724" y="836613"/>
            <a:ext cx="8425755" cy="864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just"/>
            <a:r>
              <a:rPr lang="en-US" dirty="0" smtClean="0">
                <a:solidFill>
                  <a:schemeClr val="bg2"/>
                </a:solidFill>
              </a:rPr>
              <a:t>“Arduino </a:t>
            </a:r>
            <a:r>
              <a:rPr lang="en-US" dirty="0">
                <a:solidFill>
                  <a:schemeClr val="bg2"/>
                </a:solidFill>
              </a:rPr>
              <a:t>is an open-source electronics prototyping platform based on flexible, easy-to-use hardware and software. It's intended for artists, designers, hobbyists and anyone interested in creating interactive objects or environments</a:t>
            </a:r>
            <a:r>
              <a:rPr lang="en-US" dirty="0" smtClean="0">
                <a:solidFill>
                  <a:schemeClr val="bg2"/>
                </a:solidFill>
              </a:rPr>
              <a:t>.”</a:t>
            </a:r>
          </a:p>
          <a:p>
            <a:pPr algn="just"/>
            <a:endParaRPr lang="en-US" dirty="0" smtClean="0">
              <a:solidFill>
                <a:schemeClr val="bg1"/>
              </a:solidFill>
              <a:latin typeface="+mn-lt"/>
            </a:endParaRPr>
          </a:p>
          <a:p>
            <a:pPr algn="just"/>
            <a:r>
              <a:rPr lang="en-US" dirty="0" smtClean="0">
                <a:solidFill>
                  <a:schemeClr val="bg1"/>
                </a:solidFill>
                <a:latin typeface="+mn-lt"/>
              </a:rPr>
              <a:t>Being an open design, many things can be considered ‘Arduinos’</a:t>
            </a:r>
          </a:p>
          <a:p>
            <a:pPr algn="just"/>
            <a:endParaRPr lang="fr-FR" dirty="0" smtClean="0">
              <a:solidFill>
                <a:schemeClr val="bg2"/>
              </a:solidFill>
              <a:latin typeface="+mn-lt"/>
            </a:endParaRPr>
          </a:p>
          <a:p>
            <a:pPr algn="just"/>
            <a:r>
              <a:rPr lang="fr-FR" dirty="0" smtClean="0">
                <a:solidFill>
                  <a:schemeClr val="bg2"/>
                </a:solidFill>
                <a:latin typeface="+mn-lt"/>
              </a:rPr>
              <a:t>Website: </a:t>
            </a:r>
            <a:r>
              <a:rPr lang="en-US" dirty="0" smtClean="0">
                <a:solidFill>
                  <a:schemeClr val="bg2"/>
                </a:solidFill>
                <a:latin typeface="+mn-lt"/>
                <a:hlinkClick r:id="rId2"/>
              </a:rPr>
              <a:t>http://www.arduino.cc/</a:t>
            </a:r>
            <a:endParaRPr lang="en-US" dirty="0" smtClean="0">
              <a:solidFill>
                <a:schemeClr val="bg2"/>
              </a:solidFill>
              <a:latin typeface="+mn-lt"/>
            </a:endParaRPr>
          </a:p>
          <a:p>
            <a:pPr algn="just"/>
            <a:r>
              <a:rPr lang="en-US" dirty="0" smtClean="0">
                <a:solidFill>
                  <a:schemeClr val="bg2"/>
                </a:solidFill>
                <a:latin typeface="+mn-lt"/>
              </a:rPr>
              <a:t>Various shapes and sizes: </a:t>
            </a:r>
            <a:r>
              <a:rPr lang="en-US" dirty="0" smtClean="0">
                <a:solidFill>
                  <a:schemeClr val="bg2"/>
                </a:solidFill>
                <a:hlinkClick r:id="rId3"/>
              </a:rPr>
              <a:t>http://arduino.cc/en/Main/Products</a:t>
            </a:r>
            <a:endParaRPr lang="fr-FR" dirty="0" smtClean="0">
              <a:solidFill>
                <a:schemeClr val="bg2"/>
              </a:solidFill>
              <a:latin typeface="+mn-lt"/>
            </a:endParaRPr>
          </a:p>
        </p:txBody>
      </p:sp>
      <p:sp>
        <p:nvSpPr>
          <p:cNvPr id="2" name="TextBox 1"/>
          <p:cNvSpPr txBox="1"/>
          <p:nvPr/>
        </p:nvSpPr>
        <p:spPr>
          <a:xfrm>
            <a:off x="1496646" y="3140968"/>
            <a:ext cx="7416824" cy="1754326"/>
          </a:xfrm>
          <a:prstGeom prst="rect">
            <a:avLst/>
          </a:prstGeom>
          <a:noFill/>
        </p:spPr>
        <p:txBody>
          <a:bodyPr wrap="square" rtlCol="0">
            <a:spAutoFit/>
          </a:bodyPr>
          <a:lstStyle/>
          <a:p>
            <a:pPr marL="285750" indent="-285750">
              <a:buFont typeface="Arial" pitchFamily="34" charset="0"/>
              <a:buChar char="•"/>
            </a:pPr>
            <a:r>
              <a:rPr lang="en-US" dirty="0" smtClean="0">
                <a:solidFill>
                  <a:schemeClr val="bg2"/>
                </a:solidFill>
              </a:rPr>
              <a:t>General Use: Arduino Uno, </a:t>
            </a:r>
            <a:r>
              <a:rPr lang="en-US" dirty="0" err="1" smtClean="0">
                <a:solidFill>
                  <a:schemeClr val="bg2"/>
                </a:solidFill>
              </a:rPr>
              <a:t>Duemilanove</a:t>
            </a:r>
            <a:r>
              <a:rPr lang="en-US" dirty="0" smtClean="0">
                <a:solidFill>
                  <a:schemeClr val="bg2"/>
                </a:solidFill>
              </a:rPr>
              <a:t> (“2009”), Leonardo</a:t>
            </a:r>
          </a:p>
          <a:p>
            <a:pPr marL="285750" indent="-285750">
              <a:buFont typeface="Arial" pitchFamily="34" charset="0"/>
              <a:buChar char="•"/>
            </a:pPr>
            <a:r>
              <a:rPr lang="en-US" dirty="0" smtClean="0">
                <a:solidFill>
                  <a:schemeClr val="bg2"/>
                </a:solidFill>
              </a:rPr>
              <a:t>Small size constraints: Arduino Nano, Micro, Mini</a:t>
            </a:r>
          </a:p>
          <a:p>
            <a:pPr marL="285750" indent="-285750">
              <a:buFont typeface="Arial" pitchFamily="34" charset="0"/>
              <a:buChar char="•"/>
            </a:pPr>
            <a:r>
              <a:rPr lang="en-US" dirty="0" smtClean="0">
                <a:solidFill>
                  <a:schemeClr val="bg2"/>
                </a:solidFill>
              </a:rPr>
              <a:t>Networking: Arduino Ethernet, </a:t>
            </a:r>
            <a:r>
              <a:rPr lang="en-US" dirty="0" err="1" smtClean="0">
                <a:solidFill>
                  <a:schemeClr val="bg2"/>
                </a:solidFill>
              </a:rPr>
              <a:t>Sparkcore</a:t>
            </a:r>
            <a:endParaRPr lang="en-US" dirty="0" smtClean="0">
              <a:solidFill>
                <a:schemeClr val="bg2"/>
              </a:solidFill>
            </a:endParaRPr>
          </a:p>
          <a:p>
            <a:pPr marL="285750" indent="-285750">
              <a:buFont typeface="Arial" pitchFamily="34" charset="0"/>
              <a:buChar char="•"/>
            </a:pPr>
            <a:r>
              <a:rPr lang="en-US" dirty="0" smtClean="0">
                <a:solidFill>
                  <a:schemeClr val="bg2"/>
                </a:solidFill>
              </a:rPr>
              <a:t>Cheaper: </a:t>
            </a:r>
            <a:r>
              <a:rPr lang="en-US" dirty="0" err="1" smtClean="0">
                <a:solidFill>
                  <a:schemeClr val="bg2"/>
                </a:solidFill>
              </a:rPr>
              <a:t>Diavolino</a:t>
            </a:r>
            <a:r>
              <a:rPr lang="en-US" dirty="0" smtClean="0">
                <a:solidFill>
                  <a:schemeClr val="bg2"/>
                </a:solidFill>
              </a:rPr>
              <a:t> (requires USB-TTL programmer)</a:t>
            </a:r>
          </a:p>
          <a:p>
            <a:pPr marL="285750" indent="-285750">
              <a:buFont typeface="Arial" pitchFamily="34" charset="0"/>
              <a:buChar char="•"/>
            </a:pPr>
            <a:r>
              <a:rPr lang="en-US" dirty="0" smtClean="0">
                <a:solidFill>
                  <a:schemeClr val="bg2"/>
                </a:solidFill>
              </a:rPr>
              <a:t>Lots of IO: Arduino Due, Mega ADK, Mega 2560</a:t>
            </a:r>
          </a:p>
          <a:p>
            <a:pPr marL="285750" indent="-285750">
              <a:buFont typeface="Arial" pitchFamily="34" charset="0"/>
              <a:buChar char="•"/>
            </a:pPr>
            <a:r>
              <a:rPr lang="en-US" dirty="0" smtClean="0">
                <a:solidFill>
                  <a:schemeClr val="bg2"/>
                </a:solidFill>
              </a:rPr>
              <a:t>Wearable: </a:t>
            </a:r>
            <a:r>
              <a:rPr lang="en-US" dirty="0" err="1" smtClean="0">
                <a:solidFill>
                  <a:schemeClr val="bg2"/>
                </a:solidFill>
              </a:rPr>
              <a:t>Lilypad</a:t>
            </a:r>
            <a:endParaRPr lang="en-US" dirty="0" smtClean="0">
              <a:solidFill>
                <a:schemeClr val="bg2"/>
              </a:solidFill>
            </a:endParaRPr>
          </a:p>
        </p:txBody>
      </p:sp>
    </p:spTree>
    <p:extLst>
      <p:ext uri="{BB962C8B-B14F-4D97-AF65-F5344CB8AC3E}">
        <p14:creationId xmlns:p14="http://schemas.microsoft.com/office/powerpoint/2010/main" val="389249503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390203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smtClean="0">
                <a:solidFill>
                  <a:schemeClr val="bg1"/>
                </a:solidFill>
                <a:latin typeface="Imprint MT Shadow" pitchFamily="82" charset="0"/>
              </a:rPr>
              <a:t>RDI ‘</a:t>
            </a:r>
            <a:r>
              <a:rPr lang="fr-FR" sz="3600" dirty="0" err="1" smtClean="0">
                <a:solidFill>
                  <a:schemeClr val="bg1"/>
                </a:solidFill>
                <a:latin typeface="Imprint MT Shadow" pitchFamily="82" charset="0"/>
              </a:rPr>
              <a:t>NameShield</a:t>
            </a:r>
            <a:r>
              <a:rPr lang="fr-FR" sz="3600" dirty="0" smtClean="0">
                <a:solidFill>
                  <a:schemeClr val="bg1"/>
                </a:solidFill>
                <a:latin typeface="Imprint MT Shadow" pitchFamily="82" charset="0"/>
              </a:rPr>
              <a:t>’</a:t>
            </a:r>
            <a:endParaRPr lang="fr-FR" sz="3600" dirty="0">
              <a:solidFill>
                <a:schemeClr val="bg1"/>
              </a:solidFill>
              <a:latin typeface="Imprint MT Shadow" pitchFamily="82" charset="0"/>
            </a:endParaRPr>
          </a:p>
        </p:txBody>
      </p:sp>
      <p:sp>
        <p:nvSpPr>
          <p:cNvPr id="3080" name="Text Box 8"/>
          <p:cNvSpPr txBox="1">
            <a:spLocks noChangeArrowheads="1"/>
          </p:cNvSpPr>
          <p:nvPr/>
        </p:nvSpPr>
        <p:spPr bwMode="auto">
          <a:xfrm>
            <a:off x="466724" y="836613"/>
            <a:ext cx="8425755" cy="864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just"/>
            <a:r>
              <a:rPr lang="en-US" dirty="0" smtClean="0">
                <a:solidFill>
                  <a:schemeClr val="bg2"/>
                </a:solidFill>
              </a:rPr>
              <a:t>Being passed around Anchorage is a custom shield along with an Arduino Uno, and a portable Li-Ion USB battery pack. I designed it from scratch in an open source program called </a:t>
            </a:r>
            <a:r>
              <a:rPr lang="en-US" dirty="0" err="1" smtClean="0">
                <a:solidFill>
                  <a:schemeClr val="bg2"/>
                </a:solidFill>
              </a:rPr>
              <a:t>Fritzing</a:t>
            </a:r>
            <a:r>
              <a:rPr lang="en-US" dirty="0" smtClean="0">
                <a:solidFill>
                  <a:schemeClr val="bg2"/>
                </a:solidFill>
              </a:rPr>
              <a:t>, had it printed in Germany and shipped for about $40/each, and soldered the components together in my ‘secret laboratory’ / desk.</a:t>
            </a:r>
            <a:endParaRPr lang="fr-FR" dirty="0" smtClean="0">
              <a:solidFill>
                <a:schemeClr val="bg2"/>
              </a:solidFill>
              <a:latin typeface="+mn-lt"/>
            </a:endParaRPr>
          </a:p>
        </p:txBody>
      </p:sp>
      <p:pic>
        <p:nvPicPr>
          <p:cNvPr id="2050" name="Picture 2" descr="S:\DCIM\105_0830\IMG_0414.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35882" t="47340" r="31633" b="21969"/>
          <a:stretch/>
        </p:blipFill>
        <p:spPr bwMode="auto">
          <a:xfrm>
            <a:off x="439973" y="2204864"/>
            <a:ext cx="3694804" cy="261818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4355977" y="1988840"/>
            <a:ext cx="4608512" cy="3416320"/>
          </a:xfrm>
          <a:prstGeom prst="rect">
            <a:avLst/>
          </a:prstGeom>
          <a:noFill/>
        </p:spPr>
        <p:txBody>
          <a:bodyPr wrap="square" rtlCol="0">
            <a:spAutoFit/>
          </a:bodyPr>
          <a:lstStyle/>
          <a:p>
            <a:pPr marL="285750" indent="-285750">
              <a:buFont typeface="Arial" pitchFamily="34" charset="0"/>
              <a:buChar char="•"/>
            </a:pPr>
            <a:r>
              <a:rPr lang="en-US" dirty="0" smtClean="0">
                <a:solidFill>
                  <a:schemeClr val="bg2"/>
                </a:solidFill>
              </a:rPr>
              <a:t>The code is open source on my </a:t>
            </a:r>
            <a:r>
              <a:rPr lang="en-US" dirty="0" err="1" smtClean="0">
                <a:solidFill>
                  <a:schemeClr val="bg2"/>
                </a:solidFill>
              </a:rPr>
              <a:t>Github</a:t>
            </a:r>
            <a:r>
              <a:rPr lang="en-US" dirty="0" smtClean="0">
                <a:solidFill>
                  <a:schemeClr val="bg2"/>
                </a:solidFill>
              </a:rPr>
              <a:t> account, as is the schematic and </a:t>
            </a:r>
            <a:r>
              <a:rPr lang="en-US" dirty="0">
                <a:solidFill>
                  <a:schemeClr val="bg2"/>
                </a:solidFill>
              </a:rPr>
              <a:t>PCB layout: </a:t>
            </a:r>
            <a:r>
              <a:rPr lang="en-US" dirty="0">
                <a:solidFill>
                  <a:schemeClr val="bg2"/>
                </a:solidFill>
                <a:hlinkClick r:id="rId3"/>
              </a:rPr>
              <a:t>https://</a:t>
            </a:r>
            <a:r>
              <a:rPr lang="en-US" dirty="0" smtClean="0">
                <a:solidFill>
                  <a:schemeClr val="bg2"/>
                </a:solidFill>
                <a:hlinkClick r:id="rId3"/>
              </a:rPr>
              <a:t>github.com/Ehryk/NameShield</a:t>
            </a:r>
            <a:r>
              <a:rPr lang="en-US" dirty="0" smtClean="0">
                <a:solidFill>
                  <a:schemeClr val="bg2"/>
                </a:solidFill>
              </a:rPr>
              <a:t> </a:t>
            </a:r>
          </a:p>
          <a:p>
            <a:pPr marL="285750" indent="-285750">
              <a:buFont typeface="Arial" pitchFamily="34" charset="0"/>
              <a:buChar char="•"/>
            </a:pPr>
            <a:r>
              <a:rPr lang="en-US" dirty="0" smtClean="0">
                <a:solidFill>
                  <a:schemeClr val="bg2"/>
                </a:solidFill>
              </a:rPr>
              <a:t>It’s meant to be reprogrammed. Don’t be shy.</a:t>
            </a:r>
          </a:p>
          <a:p>
            <a:pPr marL="285750" indent="-285750">
              <a:buFont typeface="Arial" pitchFamily="34" charset="0"/>
              <a:buChar char="•"/>
            </a:pPr>
            <a:r>
              <a:rPr lang="en-US" dirty="0" smtClean="0">
                <a:solidFill>
                  <a:schemeClr val="bg2"/>
                </a:solidFill>
              </a:rPr>
              <a:t>There’s…. ALMOST no way to fry it.</a:t>
            </a:r>
          </a:p>
          <a:p>
            <a:pPr marL="285750" indent="-285750">
              <a:buFont typeface="Arial" pitchFamily="34" charset="0"/>
              <a:buChar char="•"/>
            </a:pPr>
            <a:r>
              <a:rPr lang="en-US" dirty="0" smtClean="0">
                <a:solidFill>
                  <a:schemeClr val="bg2"/>
                </a:solidFill>
              </a:rPr>
              <a:t>Cycle through the Modes, adjust the brightness, and ignore the microphone / sensitivity (the amplifier circuit is not working as intended, so the sound level meter feature will have to wait for v1.2)</a:t>
            </a:r>
            <a:endParaRPr lang="en-US" dirty="0">
              <a:solidFill>
                <a:schemeClr val="bg2"/>
              </a:solidFill>
            </a:endParaRPr>
          </a:p>
        </p:txBody>
      </p:sp>
    </p:spTree>
    <p:extLst>
      <p:ext uri="{BB962C8B-B14F-4D97-AF65-F5344CB8AC3E}">
        <p14:creationId xmlns:p14="http://schemas.microsoft.com/office/powerpoint/2010/main" val="46025402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75328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smtClean="0">
                <a:solidFill>
                  <a:schemeClr val="bg1"/>
                </a:solidFill>
                <a:latin typeface="Imprint MT Shadow" pitchFamily="82" charset="0"/>
              </a:rPr>
              <a:t>Arduino </a:t>
            </a:r>
            <a:r>
              <a:rPr lang="fr-FR" sz="3600" dirty="0" err="1" smtClean="0">
                <a:solidFill>
                  <a:schemeClr val="bg1"/>
                </a:solidFill>
                <a:latin typeface="Imprint MT Shadow" pitchFamily="82" charset="0"/>
              </a:rPr>
              <a:t>Uno</a:t>
            </a:r>
            <a:r>
              <a:rPr lang="fr-FR" sz="3600" dirty="0" smtClean="0">
                <a:solidFill>
                  <a:schemeClr val="bg1"/>
                </a:solidFill>
                <a:latin typeface="Imprint MT Shadow" pitchFamily="82" charset="0"/>
              </a:rPr>
              <a:t> Breakdown </a:t>
            </a:r>
            <a:r>
              <a:rPr lang="fr-FR" sz="3600" dirty="0" smtClean="0">
                <a:solidFill>
                  <a:schemeClr val="bg1"/>
                </a:solidFill>
                <a:latin typeface="Imprint MT Shadow" pitchFamily="82" charset="0"/>
              </a:rPr>
              <a:t>– Processor</a:t>
            </a:r>
            <a:endParaRPr lang="fr-FR" sz="3600" dirty="0">
              <a:solidFill>
                <a:schemeClr val="bg1"/>
              </a:solidFill>
              <a:latin typeface="Imprint MT Shadow" pitchFamily="82" charset="0"/>
            </a:endParaRPr>
          </a:p>
        </p:txBody>
      </p:sp>
      <p:pic>
        <p:nvPicPr>
          <p:cNvPr id="1026" name="Picture 2" descr="C:\Projects\Talks\RDI Rountables\Arduino Roundtable\ArduinoUno_ATMega328.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95536" y="1139116"/>
            <a:ext cx="2601935" cy="179822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3183960" y="1115452"/>
            <a:ext cx="5933997" cy="369332"/>
          </a:xfrm>
          <a:prstGeom prst="rect">
            <a:avLst/>
          </a:prstGeom>
          <a:noFill/>
        </p:spPr>
        <p:txBody>
          <a:bodyPr wrap="none" rtlCol="0">
            <a:spAutoFit/>
          </a:bodyPr>
          <a:lstStyle/>
          <a:p>
            <a:r>
              <a:rPr lang="en-US" b="1" dirty="0" smtClean="0">
                <a:solidFill>
                  <a:srgbClr val="FF0000"/>
                </a:solidFill>
              </a:rPr>
              <a:t>The brains of the operation: Atmel AT Mega 328P-PU</a:t>
            </a:r>
            <a:endParaRPr lang="en-US" b="1" dirty="0">
              <a:solidFill>
                <a:srgbClr val="FF0000"/>
              </a:solidFill>
            </a:endParaRPr>
          </a:p>
        </p:txBody>
      </p:sp>
      <p:cxnSp>
        <p:nvCxnSpPr>
          <p:cNvPr id="5" name="Straight Arrow Connector 4"/>
          <p:cNvCxnSpPr/>
          <p:nvPr/>
        </p:nvCxnSpPr>
        <p:spPr>
          <a:xfrm flipH="1">
            <a:off x="2843808" y="1484784"/>
            <a:ext cx="432048" cy="729734"/>
          </a:xfrm>
          <a:prstGeom prst="straightConnector1">
            <a:avLst/>
          </a:prstGeom>
          <a:ln w="38100">
            <a:solidFill>
              <a:srgbClr val="FF0000"/>
            </a:solidFill>
            <a:tailEnd type="arrow"/>
          </a:ln>
        </p:spPr>
        <p:style>
          <a:lnRef idx="2">
            <a:schemeClr val="dk1"/>
          </a:lnRef>
          <a:fillRef idx="0">
            <a:schemeClr val="dk1"/>
          </a:fillRef>
          <a:effectRef idx="1">
            <a:schemeClr val="dk1"/>
          </a:effectRef>
          <a:fontRef idx="minor">
            <a:schemeClr val="tx1"/>
          </a:fontRef>
        </p:style>
      </p:cxnSp>
      <p:sp>
        <p:nvSpPr>
          <p:cNvPr id="10" name="TextBox 9"/>
          <p:cNvSpPr txBox="1"/>
          <p:nvPr/>
        </p:nvSpPr>
        <p:spPr>
          <a:xfrm>
            <a:off x="3275856" y="1849650"/>
            <a:ext cx="5688632" cy="1200329"/>
          </a:xfrm>
          <a:prstGeom prst="rect">
            <a:avLst/>
          </a:prstGeom>
          <a:noFill/>
        </p:spPr>
        <p:txBody>
          <a:bodyPr wrap="square" rtlCol="0">
            <a:spAutoFit/>
          </a:bodyPr>
          <a:lstStyle/>
          <a:p>
            <a:r>
              <a:rPr lang="en-US" dirty="0" smtClean="0">
                <a:solidFill>
                  <a:schemeClr val="bg2"/>
                </a:solidFill>
              </a:rPr>
              <a:t>Your code lives here. 16 MHz clock cycle (stable up to 20 MHz), 32 KB flash memory (program space), 2 KB SRAM for variables, 1KB EEPROM for persistent storage. 6 Analog Input pins, 14 digital I/O pins.</a:t>
            </a:r>
            <a:endParaRPr lang="en-US" dirty="0">
              <a:solidFill>
                <a:schemeClr val="bg2"/>
              </a:solidFill>
            </a:endParaRPr>
          </a:p>
        </p:txBody>
      </p:sp>
      <p:sp>
        <p:nvSpPr>
          <p:cNvPr id="11" name="TextBox 10"/>
          <p:cNvSpPr txBox="1"/>
          <p:nvPr/>
        </p:nvSpPr>
        <p:spPr>
          <a:xfrm>
            <a:off x="391592" y="3212976"/>
            <a:ext cx="8568952" cy="2031325"/>
          </a:xfrm>
          <a:prstGeom prst="rect">
            <a:avLst/>
          </a:prstGeom>
          <a:noFill/>
        </p:spPr>
        <p:txBody>
          <a:bodyPr wrap="square" rtlCol="0">
            <a:spAutoFit/>
          </a:bodyPr>
          <a:lstStyle/>
          <a:p>
            <a:r>
              <a:rPr lang="en-US" dirty="0" smtClean="0">
                <a:solidFill>
                  <a:schemeClr val="bg2"/>
                </a:solidFill>
              </a:rPr>
              <a:t>Theoretically, this one chip is all you would need to run your code (though you’ll need to provide a stable power source and it and a clock signal, usually via a crystal or oscillator). Current price: $2.49 + Free Shipping on eBay.</a:t>
            </a:r>
          </a:p>
          <a:p>
            <a:endParaRPr lang="en-US" dirty="0" smtClean="0">
              <a:solidFill>
                <a:schemeClr val="bg2"/>
              </a:solidFill>
            </a:endParaRPr>
          </a:p>
          <a:p>
            <a:r>
              <a:rPr lang="en-US" dirty="0" smtClean="0">
                <a:solidFill>
                  <a:schemeClr val="bg2"/>
                </a:solidFill>
              </a:rPr>
              <a:t>The chip is socketed so that when/if you blow it up (happens more than I’d like to admit, usually by applying more than +5V to the Analog Inputs) you can just pop in a new chip.</a:t>
            </a:r>
            <a:endParaRPr lang="en-US" dirty="0">
              <a:solidFill>
                <a:schemeClr val="bg2"/>
              </a:solidFill>
            </a:endParaRPr>
          </a:p>
        </p:txBody>
      </p:sp>
    </p:spTree>
    <p:extLst>
      <p:ext uri="{BB962C8B-B14F-4D97-AF65-F5344CB8AC3E}">
        <p14:creationId xmlns:p14="http://schemas.microsoft.com/office/powerpoint/2010/main" val="1812645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8475397"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smtClean="0">
                <a:solidFill>
                  <a:schemeClr val="bg1"/>
                </a:solidFill>
                <a:latin typeface="Imprint MT Shadow" pitchFamily="82" charset="0"/>
              </a:rPr>
              <a:t>Arduino </a:t>
            </a:r>
            <a:r>
              <a:rPr lang="fr-FR" sz="3600" dirty="0" err="1" smtClean="0">
                <a:solidFill>
                  <a:schemeClr val="bg1"/>
                </a:solidFill>
                <a:latin typeface="Imprint MT Shadow" pitchFamily="82" charset="0"/>
              </a:rPr>
              <a:t>Uno</a:t>
            </a:r>
            <a:r>
              <a:rPr lang="fr-FR" sz="3600" dirty="0" smtClean="0">
                <a:solidFill>
                  <a:schemeClr val="bg1"/>
                </a:solidFill>
                <a:latin typeface="Imprint MT Shadow" pitchFamily="82" charset="0"/>
              </a:rPr>
              <a:t> Breakdown – </a:t>
            </a:r>
            <a:r>
              <a:rPr lang="fr-FR" sz="3600" dirty="0" smtClean="0">
                <a:solidFill>
                  <a:schemeClr val="bg1"/>
                </a:solidFill>
                <a:latin typeface="Imprint MT Shadow" pitchFamily="82" charset="0"/>
              </a:rPr>
              <a:t>USB Interface</a:t>
            </a:r>
            <a:endParaRPr lang="fr-FR" sz="3600" dirty="0">
              <a:solidFill>
                <a:schemeClr val="bg1"/>
              </a:solidFill>
              <a:latin typeface="Imprint MT Shadow" pitchFamily="82" charset="0"/>
            </a:endParaRP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395536" y="1139116"/>
            <a:ext cx="2601934" cy="179822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3183960" y="1115452"/>
            <a:ext cx="4202754" cy="369332"/>
          </a:xfrm>
          <a:prstGeom prst="rect">
            <a:avLst/>
          </a:prstGeom>
          <a:noFill/>
        </p:spPr>
        <p:txBody>
          <a:bodyPr wrap="none" rtlCol="0">
            <a:spAutoFit/>
          </a:bodyPr>
          <a:lstStyle/>
          <a:p>
            <a:r>
              <a:rPr lang="en-US" b="1" dirty="0" smtClean="0">
                <a:solidFill>
                  <a:srgbClr val="FF0000"/>
                </a:solidFill>
              </a:rPr>
              <a:t>Serial Interface: Atmel AT Mega 16u2</a:t>
            </a:r>
            <a:endParaRPr lang="en-US" b="1" dirty="0">
              <a:solidFill>
                <a:srgbClr val="FF0000"/>
              </a:solidFill>
            </a:endParaRPr>
          </a:p>
        </p:txBody>
      </p:sp>
      <p:cxnSp>
        <p:nvCxnSpPr>
          <p:cNvPr id="5" name="Straight Arrow Connector 4"/>
          <p:cNvCxnSpPr>
            <a:stCxn id="3" idx="1"/>
          </p:cNvCxnSpPr>
          <p:nvPr/>
        </p:nvCxnSpPr>
        <p:spPr>
          <a:xfrm flipH="1">
            <a:off x="1475656" y="1300118"/>
            <a:ext cx="1708304" cy="328682"/>
          </a:xfrm>
          <a:prstGeom prst="straightConnector1">
            <a:avLst/>
          </a:prstGeom>
          <a:ln w="38100">
            <a:solidFill>
              <a:srgbClr val="FF0000"/>
            </a:solidFill>
            <a:tailEnd type="arrow"/>
          </a:ln>
        </p:spPr>
        <p:style>
          <a:lnRef idx="2">
            <a:schemeClr val="dk1"/>
          </a:lnRef>
          <a:fillRef idx="0">
            <a:schemeClr val="dk1"/>
          </a:fillRef>
          <a:effectRef idx="1">
            <a:schemeClr val="dk1"/>
          </a:effectRef>
          <a:fontRef idx="minor">
            <a:schemeClr val="tx1"/>
          </a:fontRef>
        </p:style>
      </p:cxnSp>
      <p:sp>
        <p:nvSpPr>
          <p:cNvPr id="10" name="TextBox 9"/>
          <p:cNvSpPr txBox="1"/>
          <p:nvPr/>
        </p:nvSpPr>
        <p:spPr>
          <a:xfrm>
            <a:off x="3275856" y="1849650"/>
            <a:ext cx="5688632" cy="1200329"/>
          </a:xfrm>
          <a:prstGeom prst="rect">
            <a:avLst/>
          </a:prstGeom>
          <a:noFill/>
        </p:spPr>
        <p:txBody>
          <a:bodyPr wrap="square" rtlCol="0">
            <a:spAutoFit/>
          </a:bodyPr>
          <a:lstStyle/>
          <a:p>
            <a:r>
              <a:rPr lang="en-US" dirty="0" smtClean="0">
                <a:solidFill>
                  <a:schemeClr val="bg2"/>
                </a:solidFill>
              </a:rPr>
              <a:t>This programmable chip translates from USB style logic transmission (+5V, D+, D-, GND) to TTL (+5V, TX, RX, GND). Most chips don’t natively work with USB type logic.</a:t>
            </a:r>
            <a:endParaRPr lang="en-US" dirty="0">
              <a:solidFill>
                <a:schemeClr val="bg2"/>
              </a:solidFill>
            </a:endParaRPr>
          </a:p>
        </p:txBody>
      </p:sp>
      <p:sp>
        <p:nvSpPr>
          <p:cNvPr id="11" name="TextBox 10"/>
          <p:cNvSpPr txBox="1"/>
          <p:nvPr/>
        </p:nvSpPr>
        <p:spPr>
          <a:xfrm>
            <a:off x="391592" y="3212976"/>
            <a:ext cx="8568952" cy="1200329"/>
          </a:xfrm>
          <a:prstGeom prst="rect">
            <a:avLst/>
          </a:prstGeom>
          <a:noFill/>
        </p:spPr>
        <p:txBody>
          <a:bodyPr wrap="square" rtlCol="0">
            <a:spAutoFit/>
          </a:bodyPr>
          <a:lstStyle/>
          <a:p>
            <a:r>
              <a:rPr lang="en-US" dirty="0" smtClean="0">
                <a:solidFill>
                  <a:schemeClr val="bg2"/>
                </a:solidFill>
              </a:rPr>
              <a:t>This small Surface Mount chip eliminates the need for separate programmers, and makes Arduinos more accessible to everyone. However, for the advanced users you can flash your own custom code to it (with a programmer via the headers above it) so that it can emulate other USB-devices – mice, joysticks, cameras, etc.</a:t>
            </a:r>
            <a:endParaRPr lang="en-US" dirty="0">
              <a:solidFill>
                <a:schemeClr val="bg2"/>
              </a:solidFill>
            </a:endParaRPr>
          </a:p>
        </p:txBody>
      </p:sp>
    </p:spTree>
    <p:extLst>
      <p:ext uri="{BB962C8B-B14F-4D97-AF65-F5344CB8AC3E}">
        <p14:creationId xmlns:p14="http://schemas.microsoft.com/office/powerpoint/2010/main" val="20978419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ext Box 7"/>
          <p:cNvSpPr txBox="1">
            <a:spLocks noChangeArrowheads="1"/>
          </p:cNvSpPr>
          <p:nvPr/>
        </p:nvSpPr>
        <p:spPr bwMode="auto">
          <a:xfrm>
            <a:off x="250825" y="115888"/>
            <a:ext cx="8427307"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3600" dirty="0" smtClean="0">
                <a:solidFill>
                  <a:schemeClr val="bg1"/>
                </a:solidFill>
                <a:latin typeface="Imprint MT Shadow" pitchFamily="82" charset="0"/>
              </a:rPr>
              <a:t>Arduino </a:t>
            </a:r>
            <a:r>
              <a:rPr lang="fr-FR" sz="3600" dirty="0" err="1" smtClean="0">
                <a:solidFill>
                  <a:schemeClr val="bg1"/>
                </a:solidFill>
                <a:latin typeface="Imprint MT Shadow" pitchFamily="82" charset="0"/>
              </a:rPr>
              <a:t>Uno</a:t>
            </a:r>
            <a:r>
              <a:rPr lang="fr-FR" sz="3600" dirty="0" smtClean="0">
                <a:solidFill>
                  <a:schemeClr val="bg1"/>
                </a:solidFill>
                <a:latin typeface="Imprint MT Shadow" pitchFamily="82" charset="0"/>
              </a:rPr>
              <a:t> Breakdown </a:t>
            </a:r>
            <a:r>
              <a:rPr lang="fr-FR" sz="3600" dirty="0" smtClean="0">
                <a:solidFill>
                  <a:schemeClr val="bg1"/>
                </a:solidFill>
                <a:latin typeface="Imprint MT Shadow" pitchFamily="82" charset="0"/>
              </a:rPr>
              <a:t>–  </a:t>
            </a:r>
            <a:r>
              <a:rPr lang="fr-FR" sz="3600" dirty="0" err="1" smtClean="0">
                <a:solidFill>
                  <a:schemeClr val="bg1"/>
                </a:solidFill>
                <a:latin typeface="Imprint MT Shadow" pitchFamily="82" charset="0"/>
              </a:rPr>
              <a:t>Clock</a:t>
            </a:r>
            <a:r>
              <a:rPr lang="fr-FR" sz="3600" dirty="0" smtClean="0">
                <a:solidFill>
                  <a:schemeClr val="bg1"/>
                </a:solidFill>
                <a:latin typeface="Imprint MT Shadow" pitchFamily="82" charset="0"/>
              </a:rPr>
              <a:t> </a:t>
            </a:r>
            <a:r>
              <a:rPr lang="fr-FR" sz="3600" dirty="0" err="1" smtClean="0">
                <a:solidFill>
                  <a:schemeClr val="bg1"/>
                </a:solidFill>
                <a:latin typeface="Imprint MT Shadow" pitchFamily="82" charset="0"/>
              </a:rPr>
              <a:t>Signals</a:t>
            </a:r>
            <a:endParaRPr lang="fr-FR" sz="3600" dirty="0">
              <a:solidFill>
                <a:schemeClr val="bg1"/>
              </a:solidFill>
              <a:latin typeface="Imprint MT Shadow" pitchFamily="82" charset="0"/>
            </a:endParaRP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395536" y="1139116"/>
            <a:ext cx="2601934" cy="179822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3563888" y="1115452"/>
            <a:ext cx="2450351" cy="369332"/>
          </a:xfrm>
          <a:prstGeom prst="rect">
            <a:avLst/>
          </a:prstGeom>
          <a:noFill/>
        </p:spPr>
        <p:txBody>
          <a:bodyPr wrap="none" rtlCol="0">
            <a:spAutoFit/>
          </a:bodyPr>
          <a:lstStyle/>
          <a:p>
            <a:r>
              <a:rPr lang="en-US" b="1" dirty="0" smtClean="0">
                <a:solidFill>
                  <a:srgbClr val="FF0000"/>
                </a:solidFill>
              </a:rPr>
              <a:t>Timing is Everything</a:t>
            </a:r>
            <a:endParaRPr lang="en-US" b="1" dirty="0">
              <a:solidFill>
                <a:srgbClr val="FF0000"/>
              </a:solidFill>
            </a:endParaRPr>
          </a:p>
        </p:txBody>
      </p:sp>
      <p:cxnSp>
        <p:nvCxnSpPr>
          <p:cNvPr id="5" name="Straight Arrow Connector 4"/>
          <p:cNvCxnSpPr/>
          <p:nvPr/>
        </p:nvCxnSpPr>
        <p:spPr>
          <a:xfrm flipH="1">
            <a:off x="2195736" y="1473277"/>
            <a:ext cx="1440160" cy="564952"/>
          </a:xfrm>
          <a:prstGeom prst="straightConnector1">
            <a:avLst/>
          </a:prstGeom>
          <a:ln w="38100">
            <a:solidFill>
              <a:srgbClr val="FF0000"/>
            </a:solidFill>
            <a:tailEnd type="arrow"/>
          </a:ln>
        </p:spPr>
        <p:style>
          <a:lnRef idx="2">
            <a:schemeClr val="dk1"/>
          </a:lnRef>
          <a:fillRef idx="0">
            <a:schemeClr val="dk1"/>
          </a:fillRef>
          <a:effectRef idx="1">
            <a:schemeClr val="dk1"/>
          </a:effectRef>
          <a:fontRef idx="minor">
            <a:schemeClr val="tx1"/>
          </a:fontRef>
        </p:style>
      </p:cxnSp>
      <p:sp>
        <p:nvSpPr>
          <p:cNvPr id="10" name="TextBox 9"/>
          <p:cNvSpPr txBox="1"/>
          <p:nvPr/>
        </p:nvSpPr>
        <p:spPr>
          <a:xfrm>
            <a:off x="3275856" y="1849650"/>
            <a:ext cx="5688632" cy="1200329"/>
          </a:xfrm>
          <a:prstGeom prst="rect">
            <a:avLst/>
          </a:prstGeom>
          <a:noFill/>
        </p:spPr>
        <p:txBody>
          <a:bodyPr wrap="square" rtlCol="0">
            <a:spAutoFit/>
          </a:bodyPr>
          <a:lstStyle/>
          <a:p>
            <a:r>
              <a:rPr lang="en-US" dirty="0" smtClean="0">
                <a:solidFill>
                  <a:schemeClr val="bg2"/>
                </a:solidFill>
              </a:rPr>
              <a:t>Near the Serial programmer is a 16 MHz Crystal; a perfectly cut slice of quartz that vibrates at a natural resonant frequency that remains consistent at a large temperature range.</a:t>
            </a:r>
            <a:endParaRPr lang="en-US" dirty="0">
              <a:solidFill>
                <a:schemeClr val="bg2"/>
              </a:solidFill>
            </a:endParaRPr>
          </a:p>
        </p:txBody>
      </p:sp>
      <p:sp>
        <p:nvSpPr>
          <p:cNvPr id="11" name="TextBox 10"/>
          <p:cNvSpPr txBox="1"/>
          <p:nvPr/>
        </p:nvSpPr>
        <p:spPr>
          <a:xfrm>
            <a:off x="391592" y="3212976"/>
            <a:ext cx="8568952" cy="1754326"/>
          </a:xfrm>
          <a:prstGeom prst="rect">
            <a:avLst/>
          </a:prstGeom>
          <a:noFill/>
        </p:spPr>
        <p:txBody>
          <a:bodyPr wrap="square" rtlCol="0">
            <a:spAutoFit/>
          </a:bodyPr>
          <a:lstStyle/>
          <a:p>
            <a:r>
              <a:rPr lang="en-US" dirty="0" smtClean="0">
                <a:solidFill>
                  <a:schemeClr val="bg2"/>
                </a:solidFill>
              </a:rPr>
              <a:t>Above the AT Mega 328 is a 16 MHz Oscillator, a Resistor-Capacitor circuit that is cheaper than a crystal, and precise enough for your code (though it is less precise and temperature affects the frequency much more).</a:t>
            </a:r>
          </a:p>
          <a:p>
            <a:endParaRPr lang="en-US" dirty="0">
              <a:solidFill>
                <a:schemeClr val="bg2"/>
              </a:solidFill>
            </a:endParaRPr>
          </a:p>
          <a:p>
            <a:r>
              <a:rPr lang="en-US" dirty="0" smtClean="0">
                <a:solidFill>
                  <a:schemeClr val="bg2"/>
                </a:solidFill>
              </a:rPr>
              <a:t>The crystal is necessary for fast and stable USB 2.0 operation, and was optional for the processor.</a:t>
            </a:r>
            <a:endParaRPr lang="en-US" dirty="0">
              <a:solidFill>
                <a:schemeClr val="bg2"/>
              </a:solidFill>
            </a:endParaRPr>
          </a:p>
        </p:txBody>
      </p:sp>
      <p:cxnSp>
        <p:nvCxnSpPr>
          <p:cNvPr id="12" name="Straight Arrow Connector 11"/>
          <p:cNvCxnSpPr>
            <a:stCxn id="3" idx="1"/>
          </p:cNvCxnSpPr>
          <p:nvPr/>
        </p:nvCxnSpPr>
        <p:spPr>
          <a:xfrm flipH="1">
            <a:off x="1475656" y="1300118"/>
            <a:ext cx="2088232" cy="549532"/>
          </a:xfrm>
          <a:prstGeom prst="straightConnector1">
            <a:avLst/>
          </a:prstGeom>
          <a:ln w="38100">
            <a:solidFill>
              <a:srgbClr val="FF0000"/>
            </a:solidFill>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097841955"/>
      </p:ext>
    </p:extLst>
  </p:cSld>
  <p:clrMapOvr>
    <a:masterClrMapping/>
  </p:clrMapOvr>
  <p:timing>
    <p:tnLst>
      <p:par>
        <p:cTn id="1" dur="indefinite" restart="never" nodeType="tmRoot"/>
      </p:par>
    </p:tnLst>
  </p:timing>
</p:sld>
</file>

<file path=ppt/theme/theme1.xml><?xml version="1.0" encoding="utf-8"?>
<a:theme xmlns:a="http://schemas.openxmlformats.org/drawingml/2006/main" name="Modèle par défaut">
  <a:themeElements>
    <a:clrScheme name="Modèle par défa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Modèle par défaut">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Modèle par défa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Modèle par défaut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Modèle par défaut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Modèle par défaut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Modèle par défaut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Modèle par défaut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Modèle par défaut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Modèle par défaut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Modèle par défaut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Modèle par défaut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Modèle par défaut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Modèle par défaut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1160</TotalTime>
  <Words>2751</Words>
  <Application>Microsoft Office PowerPoint</Application>
  <PresentationFormat>On-screen Show (4:3)</PresentationFormat>
  <Paragraphs>210</Paragraphs>
  <Slides>32</Slides>
  <Notes>0</Notes>
  <HiddenSlides>0</HiddenSlides>
  <MMClips>0</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Modèle par défaut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Electric Field</dc:title>
  <dc:creator>www.powerpointstyles.com</dc:creator>
  <dc:description>Image credit to FreeDigitalPhotos.net</dc:description>
  <cp:lastModifiedBy>Eric Menze</cp:lastModifiedBy>
  <cp:revision>91</cp:revision>
  <dcterms:created xsi:type="dcterms:W3CDTF">2009-03-23T15:23:24Z</dcterms:created>
  <dcterms:modified xsi:type="dcterms:W3CDTF">2013-09-06T21:03:22Z</dcterms:modified>
</cp:coreProperties>
</file>

<file path=docProps/thumbnail.jpeg>
</file>